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omments/modernComment_2D2_91426808.xml" ContentType="application/vnd.ms-powerpoint.comment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58"/>
  </p:notesMasterIdLst>
  <p:handoutMasterIdLst>
    <p:handoutMasterId r:id="rId59"/>
  </p:handoutMasterIdLst>
  <p:sldIdLst>
    <p:sldId id="695" r:id="rId2"/>
    <p:sldId id="737" r:id="rId3"/>
    <p:sldId id="698" r:id="rId4"/>
    <p:sldId id="707" r:id="rId5"/>
    <p:sldId id="708" r:id="rId6"/>
    <p:sldId id="738" r:id="rId7"/>
    <p:sldId id="699" r:id="rId8"/>
    <p:sldId id="739" r:id="rId9"/>
    <p:sldId id="798" r:id="rId10"/>
    <p:sldId id="788" r:id="rId11"/>
    <p:sldId id="700" r:id="rId12"/>
    <p:sldId id="786" r:id="rId13"/>
    <p:sldId id="787" r:id="rId14"/>
    <p:sldId id="793" r:id="rId15"/>
    <p:sldId id="800" r:id="rId16"/>
    <p:sldId id="790" r:id="rId17"/>
    <p:sldId id="791" r:id="rId18"/>
    <p:sldId id="792" r:id="rId19"/>
    <p:sldId id="740" r:id="rId20"/>
    <p:sldId id="727" r:id="rId21"/>
    <p:sldId id="728" r:id="rId22"/>
    <p:sldId id="770" r:id="rId23"/>
    <p:sldId id="794" r:id="rId24"/>
    <p:sldId id="795" r:id="rId25"/>
    <p:sldId id="771" r:id="rId26"/>
    <p:sldId id="796" r:id="rId27"/>
    <p:sldId id="797" r:id="rId28"/>
    <p:sldId id="772" r:id="rId29"/>
    <p:sldId id="765" r:id="rId30"/>
    <p:sldId id="767" r:id="rId31"/>
    <p:sldId id="773" r:id="rId32"/>
    <p:sldId id="775" r:id="rId33"/>
    <p:sldId id="777" r:id="rId34"/>
    <p:sldId id="774" r:id="rId35"/>
    <p:sldId id="746" r:id="rId36"/>
    <p:sldId id="779" r:id="rId37"/>
    <p:sldId id="799" r:id="rId38"/>
    <p:sldId id="741" r:id="rId39"/>
    <p:sldId id="784" r:id="rId40"/>
    <p:sldId id="673" r:id="rId41"/>
    <p:sldId id="742" r:id="rId42"/>
    <p:sldId id="754" r:id="rId43"/>
    <p:sldId id="760" r:id="rId44"/>
    <p:sldId id="761" r:id="rId45"/>
    <p:sldId id="766" r:id="rId46"/>
    <p:sldId id="768" r:id="rId47"/>
    <p:sldId id="776" r:id="rId48"/>
    <p:sldId id="744" r:id="rId49"/>
    <p:sldId id="778" r:id="rId50"/>
    <p:sldId id="780" r:id="rId51"/>
    <p:sldId id="716" r:id="rId52"/>
    <p:sldId id="710" r:id="rId53"/>
    <p:sldId id="722" r:id="rId54"/>
    <p:sldId id="785" r:id="rId55"/>
    <p:sldId id="693" r:id="rId56"/>
    <p:sldId id="694" r:id="rId57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C1125C7-40DC-9E8D-48A2-725F22CE8B43}" name="Furkan Yılmaz" initials="FY" userId="44fbc7e7ad719564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CBB8"/>
    <a:srgbClr val="FF8000"/>
    <a:srgbClr val="DCDFCD"/>
    <a:srgbClr val="91AC6B"/>
    <a:srgbClr val="C187E5"/>
    <a:srgbClr val="41BEFF"/>
    <a:srgbClr val="0065BD"/>
    <a:srgbClr val="C0C0C0"/>
    <a:srgbClr val="000000"/>
    <a:srgbClr val="CB6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2349F0-FB47-3841-A931-ADD0C22511D8}" v="1591" dt="2024-06-12T10:43:50.0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45" autoAdjust="0"/>
    <p:restoredTop sz="84460" autoAdjust="0"/>
  </p:normalViewPr>
  <p:slideViewPr>
    <p:cSldViewPr>
      <p:cViewPr varScale="1">
        <p:scale>
          <a:sx n="101" d="100"/>
          <a:sy n="101" d="100"/>
        </p:scale>
        <p:origin x="1048" y="184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3186" y="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66" Type="http://schemas.microsoft.com/office/2018/10/relationships/authors" Target="authors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65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omments/modernComment_2D2_9142680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1B06A59-7721-2843-83E8-E7E4BA36B058}" authorId="{8C1125C7-40DC-9E8D-48A2-725F22CE8B43}" created="2024-01-29T20:48:23.262">
    <pc:sldMkLst xmlns:pc="http://schemas.microsoft.com/office/powerpoint/2013/main/command">
      <pc:docMk/>
      <pc:sldMk cId="3018826535" sldId="722"/>
    </pc:sldMkLst>
    <p188:txBody>
      <a:bodyPr/>
      <a:lstStyle/>
      <a:p>
        <a:r>
          <a:rPr lang="en-GB"/>
          <a:t>Incase prof asks
</a:t>
        </a:r>
      </a:p>
    </p188:txBody>
  </p188:cm>
</p188:cmLst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svg"/><Relationship Id="rId1" Type="http://schemas.openxmlformats.org/officeDocument/2006/relationships/image" Target="../media/image49.png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22.png"/><Relationship Id="rId7" Type="http://schemas.openxmlformats.org/officeDocument/2006/relationships/image" Target="../media/image66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65.svg"/><Relationship Id="rId5" Type="http://schemas.openxmlformats.org/officeDocument/2006/relationships/image" Target="../media/image64.png"/><Relationship Id="rId10" Type="http://schemas.openxmlformats.org/officeDocument/2006/relationships/image" Target="../media/image69.svg"/><Relationship Id="rId4" Type="http://schemas.openxmlformats.org/officeDocument/2006/relationships/image" Target="../media/image30.png"/><Relationship Id="rId9" Type="http://schemas.openxmlformats.org/officeDocument/2006/relationships/image" Target="../media/image68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/Relationships>
</file>

<file path=ppt/diagrams/_rels/drawing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svg"/><Relationship Id="rId1" Type="http://schemas.openxmlformats.org/officeDocument/2006/relationships/image" Target="../media/image49.pn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22.png"/><Relationship Id="rId7" Type="http://schemas.openxmlformats.org/officeDocument/2006/relationships/image" Target="../media/image66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65.svg"/><Relationship Id="rId5" Type="http://schemas.openxmlformats.org/officeDocument/2006/relationships/image" Target="../media/image64.png"/><Relationship Id="rId10" Type="http://schemas.openxmlformats.org/officeDocument/2006/relationships/image" Target="../media/image69.svg"/><Relationship Id="rId4" Type="http://schemas.openxmlformats.org/officeDocument/2006/relationships/image" Target="../media/image30.png"/><Relationship Id="rId9" Type="http://schemas.openxmlformats.org/officeDocument/2006/relationships/image" Target="../media/image6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8E8348-3982-354F-B603-D66FEC1F45A0}" type="doc">
      <dgm:prSet loTypeId="urn:microsoft.com/office/officeart/2005/8/layout/hierarchy1" loCatId="icon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164A3C7-C3B5-7445-9F52-D85EE2F45253}">
      <dgm:prSet custT="1"/>
      <dgm:spPr/>
      <dgm:t>
        <a:bodyPr/>
        <a:lstStyle/>
        <a:p>
          <a:r>
            <a:rPr lang="en-US" sz="1800" b="1" dirty="0"/>
            <a:t>We have used </a:t>
          </a:r>
        </a:p>
        <a:p>
          <a:r>
            <a:rPr lang="en-US" sz="1800" b="1" dirty="0"/>
            <a:t>2 DP mechanisms</a:t>
          </a:r>
          <a:endParaRPr lang="en-US" sz="1800" dirty="0"/>
        </a:p>
      </dgm:t>
    </dgm:pt>
    <dgm:pt modelId="{EF0428D4-2A48-C84C-AAED-3AAA4BE4D59B}" type="parTrans" cxnId="{3D20719F-BE8E-0D4F-97E7-4F81CA60B999}">
      <dgm:prSet/>
      <dgm:spPr/>
      <dgm:t>
        <a:bodyPr/>
        <a:lstStyle/>
        <a:p>
          <a:endParaRPr lang="en-US"/>
        </a:p>
      </dgm:t>
    </dgm:pt>
    <dgm:pt modelId="{F20E5A0D-2A95-4D4E-B42A-BFD129511471}" type="sibTrans" cxnId="{3D20719F-BE8E-0D4F-97E7-4F81CA60B999}">
      <dgm:prSet/>
      <dgm:spPr/>
      <dgm:t>
        <a:bodyPr/>
        <a:lstStyle/>
        <a:p>
          <a:endParaRPr lang="en-US"/>
        </a:p>
      </dgm:t>
    </dgm:pt>
    <dgm:pt modelId="{14A9B0F7-6541-6041-A90F-13ECF3EDB999}">
      <dgm:prSet custT="1"/>
      <dgm:spPr/>
      <dgm:t>
        <a:bodyPr/>
        <a:lstStyle/>
        <a:p>
          <a:pPr algn="l"/>
          <a:r>
            <a:rPr lang="en-US" sz="1500" b="1" dirty="0">
              <a:solidFill>
                <a:srgbClr val="C00000"/>
              </a:solidFill>
            </a:rPr>
            <a:t>Truncated Gumbel Mechanism:</a:t>
          </a:r>
          <a:r>
            <a:rPr lang="en-US" sz="1500" dirty="0">
              <a:solidFill>
                <a:srgbClr val="C00000"/>
              </a:solidFill>
            </a:rPr>
            <a:t> </a:t>
          </a:r>
          <a:endParaRPr lang="en-US" sz="1200" dirty="0">
            <a:solidFill>
              <a:srgbClr val="C00000"/>
            </a:solidFill>
          </a:endParaRPr>
        </a:p>
        <a:p>
          <a:pPr algn="l"/>
          <a:r>
            <a:rPr lang="en-US" sz="1500" b="1" dirty="0"/>
            <a:t>Gumbel Distribution: </a:t>
          </a:r>
          <a:r>
            <a:rPr lang="en-US" sz="1500" b="0" dirty="0"/>
            <a:t>Noise sampled here.</a:t>
          </a:r>
          <a:r>
            <a:rPr lang="en-US" sz="1500" b="1" dirty="0"/>
            <a:t>
Truncation: </a:t>
          </a:r>
          <a:r>
            <a:rPr lang="en-US" sz="1500" b="0" dirty="0"/>
            <a:t>Limits noise range to maintain utility.</a:t>
          </a:r>
        </a:p>
      </dgm:t>
    </dgm:pt>
    <dgm:pt modelId="{4982F858-2F35-1941-90D9-42AFE3DF6278}" type="parTrans" cxnId="{EB5A867C-752D-BA4A-A068-979556A38CBA}">
      <dgm:prSet/>
      <dgm:spPr/>
      <dgm:t>
        <a:bodyPr/>
        <a:lstStyle/>
        <a:p>
          <a:endParaRPr lang="en-US"/>
        </a:p>
      </dgm:t>
    </dgm:pt>
    <dgm:pt modelId="{7E4FB812-ED0A-4A4F-92EB-4DE6026486A8}" type="sibTrans" cxnId="{EB5A867C-752D-BA4A-A068-979556A38CBA}">
      <dgm:prSet/>
      <dgm:spPr/>
      <dgm:t>
        <a:bodyPr/>
        <a:lstStyle/>
        <a:p>
          <a:endParaRPr lang="en-US"/>
        </a:p>
      </dgm:t>
    </dgm:pt>
    <dgm:pt modelId="{378C854F-BEFF-CB4C-A48B-C05B1DEAC462}">
      <dgm:prSet custT="1"/>
      <dgm:spPr/>
      <dgm:t>
        <a:bodyPr/>
        <a:lstStyle/>
        <a:p>
          <a:pPr algn="l"/>
          <a:r>
            <a:rPr lang="en-US" sz="1500" b="1" dirty="0">
              <a:solidFill>
                <a:srgbClr val="C00000"/>
              </a:solidFill>
            </a:rPr>
            <a:t>Multivariate Calibrate Mechanism</a:t>
          </a:r>
          <a:r>
            <a:rPr lang="en-US" sz="1500" dirty="0">
              <a:solidFill>
                <a:srgbClr val="C00000"/>
              </a:solidFill>
            </a:rPr>
            <a:t>:</a:t>
          </a:r>
          <a:endParaRPr lang="en-US" sz="1500" b="0" i="0" u="none" dirty="0">
            <a:solidFill>
              <a:srgbClr val="C00000"/>
            </a:solidFill>
          </a:endParaRPr>
        </a:p>
        <a:p>
          <a:pPr algn="l">
            <a:buFont typeface="Arial" panose="020B0604020202020204" pitchFamily="34" charset="0"/>
            <a:buChar char="•"/>
          </a:pPr>
          <a:r>
            <a:rPr lang="en-US" sz="1500" b="0" i="0" u="none" dirty="0"/>
            <a:t>Add correlated noise using </a:t>
          </a:r>
          <a:r>
            <a:rPr lang="en-US" sz="1500" b="1" i="0" u="none" dirty="0"/>
            <a:t>multivariate </a:t>
          </a:r>
          <a:r>
            <a:rPr lang="en-US" sz="1500" b="1" i="0" u="none"/>
            <a:t>Laplace </a:t>
          </a:r>
          <a:r>
            <a:rPr lang="en-US" sz="1500" b="0" i="0" u="none"/>
            <a:t>distribution.</a:t>
          </a:r>
          <a:endParaRPr lang="en-US" sz="1500" b="0" i="0" u="none" dirty="0"/>
        </a:p>
        <a:p>
          <a:pPr algn="l">
            <a:buFont typeface="Arial" panose="020B0604020202020204" pitchFamily="34" charset="0"/>
            <a:buChar char="•"/>
          </a:pPr>
          <a:endParaRPr lang="en-US" sz="1500" dirty="0"/>
        </a:p>
      </dgm:t>
    </dgm:pt>
    <dgm:pt modelId="{717FAD3E-3E2F-E04A-8502-4DFC15C99362}" type="parTrans" cxnId="{7776FCC5-A07C-3843-9390-9BDB7BCC2D38}">
      <dgm:prSet/>
      <dgm:spPr/>
      <dgm:t>
        <a:bodyPr/>
        <a:lstStyle/>
        <a:p>
          <a:endParaRPr lang="en-US"/>
        </a:p>
      </dgm:t>
    </dgm:pt>
    <dgm:pt modelId="{B673843A-0FBA-8745-AB96-7D5BAAC31459}" type="sibTrans" cxnId="{7776FCC5-A07C-3843-9390-9BDB7BCC2D38}">
      <dgm:prSet/>
      <dgm:spPr/>
      <dgm:t>
        <a:bodyPr/>
        <a:lstStyle/>
        <a:p>
          <a:endParaRPr lang="en-US"/>
        </a:p>
      </dgm:t>
    </dgm:pt>
    <dgm:pt modelId="{02393900-31BE-AA49-90AF-1A8952FD7DFA}" type="pres">
      <dgm:prSet presAssocID="{198E8348-3982-354F-B603-D66FEC1F45A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F24D018-E302-104B-97ED-9B67A059CC8F}" type="pres">
      <dgm:prSet presAssocID="{1164A3C7-C3B5-7445-9F52-D85EE2F45253}" presName="hierRoot1" presStyleCnt="0"/>
      <dgm:spPr/>
    </dgm:pt>
    <dgm:pt modelId="{00F2900B-F0B4-CB49-AFE2-E738E67BEC2A}" type="pres">
      <dgm:prSet presAssocID="{1164A3C7-C3B5-7445-9F52-D85EE2F45253}" presName="composite" presStyleCnt="0"/>
      <dgm:spPr/>
    </dgm:pt>
    <dgm:pt modelId="{1F722822-7E1C-8E4A-90AA-19C61F8F5CF8}" type="pres">
      <dgm:prSet presAssocID="{1164A3C7-C3B5-7445-9F52-D85EE2F45253}" presName="background" presStyleLbl="node0" presStyleIdx="0" presStyleCnt="1"/>
      <dgm:spPr/>
    </dgm:pt>
    <dgm:pt modelId="{1E749072-0AE8-5243-B026-07095A2EA716}" type="pres">
      <dgm:prSet presAssocID="{1164A3C7-C3B5-7445-9F52-D85EE2F45253}" presName="text" presStyleLbl="fgAcc0" presStyleIdx="0" presStyleCnt="1" custLinFactNeighborX="-64004" custLinFactNeighborY="9309">
        <dgm:presLayoutVars>
          <dgm:chPref val="3"/>
        </dgm:presLayoutVars>
      </dgm:prSet>
      <dgm:spPr/>
    </dgm:pt>
    <dgm:pt modelId="{1CA272EF-72FF-3F42-9FC0-7B21EEE0A91E}" type="pres">
      <dgm:prSet presAssocID="{1164A3C7-C3B5-7445-9F52-D85EE2F45253}" presName="hierChild2" presStyleCnt="0"/>
      <dgm:spPr/>
    </dgm:pt>
    <dgm:pt modelId="{2B617E1E-017C-9A4D-954C-B6CDE58560C5}" type="pres">
      <dgm:prSet presAssocID="{4982F858-2F35-1941-90D9-42AFE3DF6278}" presName="Name10" presStyleLbl="parChTrans1D2" presStyleIdx="0" presStyleCnt="2"/>
      <dgm:spPr/>
    </dgm:pt>
    <dgm:pt modelId="{FD7C1944-34E1-784C-8FAA-2E8F5D69093E}" type="pres">
      <dgm:prSet presAssocID="{14A9B0F7-6541-6041-A90F-13ECF3EDB999}" presName="hierRoot2" presStyleCnt="0"/>
      <dgm:spPr/>
    </dgm:pt>
    <dgm:pt modelId="{16DF6469-84EC-014E-A113-CE0097864F15}" type="pres">
      <dgm:prSet presAssocID="{14A9B0F7-6541-6041-A90F-13ECF3EDB999}" presName="composite2" presStyleCnt="0"/>
      <dgm:spPr/>
    </dgm:pt>
    <dgm:pt modelId="{73F3445F-49DA-044A-8CA9-F9DB817CC5AE}" type="pres">
      <dgm:prSet presAssocID="{14A9B0F7-6541-6041-A90F-13ECF3EDB999}" presName="background2" presStyleLbl="node2" presStyleIdx="0" presStyleCnt="2"/>
      <dgm:spPr/>
    </dgm:pt>
    <dgm:pt modelId="{396B9EEC-754B-FC41-95EC-6896F49EF26A}" type="pres">
      <dgm:prSet presAssocID="{14A9B0F7-6541-6041-A90F-13ECF3EDB999}" presName="text2" presStyleLbl="fgAcc2" presStyleIdx="0" presStyleCnt="2">
        <dgm:presLayoutVars>
          <dgm:chPref val="3"/>
        </dgm:presLayoutVars>
      </dgm:prSet>
      <dgm:spPr/>
    </dgm:pt>
    <dgm:pt modelId="{2A8A0839-11F1-9D40-81DE-395E56415831}" type="pres">
      <dgm:prSet presAssocID="{14A9B0F7-6541-6041-A90F-13ECF3EDB999}" presName="hierChild3" presStyleCnt="0"/>
      <dgm:spPr/>
    </dgm:pt>
    <dgm:pt modelId="{76A27A84-23D5-404B-8970-18493FE42D62}" type="pres">
      <dgm:prSet presAssocID="{717FAD3E-3E2F-E04A-8502-4DFC15C99362}" presName="Name10" presStyleLbl="parChTrans1D2" presStyleIdx="1" presStyleCnt="2"/>
      <dgm:spPr/>
    </dgm:pt>
    <dgm:pt modelId="{A405F61C-6E7A-5C46-8282-98F8C6496869}" type="pres">
      <dgm:prSet presAssocID="{378C854F-BEFF-CB4C-A48B-C05B1DEAC462}" presName="hierRoot2" presStyleCnt="0"/>
      <dgm:spPr/>
    </dgm:pt>
    <dgm:pt modelId="{CAC5DF34-5CD5-AD47-A62F-720D7769F13F}" type="pres">
      <dgm:prSet presAssocID="{378C854F-BEFF-CB4C-A48B-C05B1DEAC462}" presName="composite2" presStyleCnt="0"/>
      <dgm:spPr/>
    </dgm:pt>
    <dgm:pt modelId="{314D4FB6-DEE1-E34F-AD73-531A273B5C75}" type="pres">
      <dgm:prSet presAssocID="{378C854F-BEFF-CB4C-A48B-C05B1DEAC462}" presName="background2" presStyleLbl="node2" presStyleIdx="1" presStyleCnt="2"/>
      <dgm:spPr/>
    </dgm:pt>
    <dgm:pt modelId="{92693AB7-A64A-CA48-8324-E46F1CC7EEF0}" type="pres">
      <dgm:prSet presAssocID="{378C854F-BEFF-CB4C-A48B-C05B1DEAC462}" presName="text2" presStyleLbl="fgAcc2" presStyleIdx="1" presStyleCnt="2">
        <dgm:presLayoutVars>
          <dgm:chPref val="3"/>
        </dgm:presLayoutVars>
      </dgm:prSet>
      <dgm:spPr/>
    </dgm:pt>
    <dgm:pt modelId="{A0D9559D-2AEF-454C-BCC4-E6D39E44509A}" type="pres">
      <dgm:prSet presAssocID="{378C854F-BEFF-CB4C-A48B-C05B1DEAC462}" presName="hierChild3" presStyleCnt="0"/>
      <dgm:spPr/>
    </dgm:pt>
  </dgm:ptLst>
  <dgm:cxnLst>
    <dgm:cxn modelId="{3A02B025-C25F-B945-806D-0312815F2C21}" type="presOf" srcId="{1164A3C7-C3B5-7445-9F52-D85EE2F45253}" destId="{1E749072-0AE8-5243-B026-07095A2EA716}" srcOrd="0" destOrd="0" presId="urn:microsoft.com/office/officeart/2005/8/layout/hierarchy1"/>
    <dgm:cxn modelId="{15596836-B61F-D943-9C86-C0236B63DB1B}" type="presOf" srcId="{378C854F-BEFF-CB4C-A48B-C05B1DEAC462}" destId="{92693AB7-A64A-CA48-8324-E46F1CC7EEF0}" srcOrd="0" destOrd="0" presId="urn:microsoft.com/office/officeart/2005/8/layout/hierarchy1"/>
    <dgm:cxn modelId="{2F2E4A3F-0545-6542-9BA6-3677B11B4FD9}" type="presOf" srcId="{14A9B0F7-6541-6041-A90F-13ECF3EDB999}" destId="{396B9EEC-754B-FC41-95EC-6896F49EF26A}" srcOrd="0" destOrd="0" presId="urn:microsoft.com/office/officeart/2005/8/layout/hierarchy1"/>
    <dgm:cxn modelId="{DBACC565-84AC-EA41-9C84-D193B46BA4FB}" type="presOf" srcId="{717FAD3E-3E2F-E04A-8502-4DFC15C99362}" destId="{76A27A84-23D5-404B-8970-18493FE42D62}" srcOrd="0" destOrd="0" presId="urn:microsoft.com/office/officeart/2005/8/layout/hierarchy1"/>
    <dgm:cxn modelId="{EB5A867C-752D-BA4A-A068-979556A38CBA}" srcId="{1164A3C7-C3B5-7445-9F52-D85EE2F45253}" destId="{14A9B0F7-6541-6041-A90F-13ECF3EDB999}" srcOrd="0" destOrd="0" parTransId="{4982F858-2F35-1941-90D9-42AFE3DF6278}" sibTransId="{7E4FB812-ED0A-4A4F-92EB-4DE6026486A8}"/>
    <dgm:cxn modelId="{9BFEE97F-A9F1-D34C-BC76-E4EC6E12297E}" type="presOf" srcId="{4982F858-2F35-1941-90D9-42AFE3DF6278}" destId="{2B617E1E-017C-9A4D-954C-B6CDE58560C5}" srcOrd="0" destOrd="0" presId="urn:microsoft.com/office/officeart/2005/8/layout/hierarchy1"/>
    <dgm:cxn modelId="{3D20719F-BE8E-0D4F-97E7-4F81CA60B999}" srcId="{198E8348-3982-354F-B603-D66FEC1F45A0}" destId="{1164A3C7-C3B5-7445-9F52-D85EE2F45253}" srcOrd="0" destOrd="0" parTransId="{EF0428D4-2A48-C84C-AAED-3AAA4BE4D59B}" sibTransId="{F20E5A0D-2A95-4D4E-B42A-BFD129511471}"/>
    <dgm:cxn modelId="{7776FCC5-A07C-3843-9390-9BDB7BCC2D38}" srcId="{1164A3C7-C3B5-7445-9F52-D85EE2F45253}" destId="{378C854F-BEFF-CB4C-A48B-C05B1DEAC462}" srcOrd="1" destOrd="0" parTransId="{717FAD3E-3E2F-E04A-8502-4DFC15C99362}" sibTransId="{B673843A-0FBA-8745-AB96-7D5BAAC31459}"/>
    <dgm:cxn modelId="{98F6A7CE-423D-DD4A-AFEA-2FBE56748847}" type="presOf" srcId="{198E8348-3982-354F-B603-D66FEC1F45A0}" destId="{02393900-31BE-AA49-90AF-1A8952FD7DFA}" srcOrd="0" destOrd="0" presId="urn:microsoft.com/office/officeart/2005/8/layout/hierarchy1"/>
    <dgm:cxn modelId="{712B34D5-93FB-C641-B17A-58586A18130E}" type="presParOf" srcId="{02393900-31BE-AA49-90AF-1A8952FD7DFA}" destId="{5F24D018-E302-104B-97ED-9B67A059CC8F}" srcOrd="0" destOrd="0" presId="urn:microsoft.com/office/officeart/2005/8/layout/hierarchy1"/>
    <dgm:cxn modelId="{47071749-002C-FE4A-9755-DCE2577E6564}" type="presParOf" srcId="{5F24D018-E302-104B-97ED-9B67A059CC8F}" destId="{00F2900B-F0B4-CB49-AFE2-E738E67BEC2A}" srcOrd="0" destOrd="0" presId="urn:microsoft.com/office/officeart/2005/8/layout/hierarchy1"/>
    <dgm:cxn modelId="{6C017BD1-8675-B749-9F72-635AD21130C0}" type="presParOf" srcId="{00F2900B-F0B4-CB49-AFE2-E738E67BEC2A}" destId="{1F722822-7E1C-8E4A-90AA-19C61F8F5CF8}" srcOrd="0" destOrd="0" presId="urn:microsoft.com/office/officeart/2005/8/layout/hierarchy1"/>
    <dgm:cxn modelId="{88302E84-49BC-F04E-A4CC-A42A1E76745F}" type="presParOf" srcId="{00F2900B-F0B4-CB49-AFE2-E738E67BEC2A}" destId="{1E749072-0AE8-5243-B026-07095A2EA716}" srcOrd="1" destOrd="0" presId="urn:microsoft.com/office/officeart/2005/8/layout/hierarchy1"/>
    <dgm:cxn modelId="{44EC20AB-5F44-E84A-8DE9-AB1F53935353}" type="presParOf" srcId="{5F24D018-E302-104B-97ED-9B67A059CC8F}" destId="{1CA272EF-72FF-3F42-9FC0-7B21EEE0A91E}" srcOrd="1" destOrd="0" presId="urn:microsoft.com/office/officeart/2005/8/layout/hierarchy1"/>
    <dgm:cxn modelId="{7CEE9D7C-800D-6242-B8F8-0B395B4F2099}" type="presParOf" srcId="{1CA272EF-72FF-3F42-9FC0-7B21EEE0A91E}" destId="{2B617E1E-017C-9A4D-954C-B6CDE58560C5}" srcOrd="0" destOrd="0" presId="urn:microsoft.com/office/officeart/2005/8/layout/hierarchy1"/>
    <dgm:cxn modelId="{6AF9DF91-51AA-F844-93DB-4516FDC2C558}" type="presParOf" srcId="{1CA272EF-72FF-3F42-9FC0-7B21EEE0A91E}" destId="{FD7C1944-34E1-784C-8FAA-2E8F5D69093E}" srcOrd="1" destOrd="0" presId="urn:microsoft.com/office/officeart/2005/8/layout/hierarchy1"/>
    <dgm:cxn modelId="{0CEBD3C7-B720-0F43-B88C-BEEB69BB4B6D}" type="presParOf" srcId="{FD7C1944-34E1-784C-8FAA-2E8F5D69093E}" destId="{16DF6469-84EC-014E-A113-CE0097864F15}" srcOrd="0" destOrd="0" presId="urn:microsoft.com/office/officeart/2005/8/layout/hierarchy1"/>
    <dgm:cxn modelId="{447819C2-DBC0-1345-9A46-867B49CDB36F}" type="presParOf" srcId="{16DF6469-84EC-014E-A113-CE0097864F15}" destId="{73F3445F-49DA-044A-8CA9-F9DB817CC5AE}" srcOrd="0" destOrd="0" presId="urn:microsoft.com/office/officeart/2005/8/layout/hierarchy1"/>
    <dgm:cxn modelId="{BDDE3AFC-1043-7C47-8D53-883BE44209BD}" type="presParOf" srcId="{16DF6469-84EC-014E-A113-CE0097864F15}" destId="{396B9EEC-754B-FC41-95EC-6896F49EF26A}" srcOrd="1" destOrd="0" presId="urn:microsoft.com/office/officeart/2005/8/layout/hierarchy1"/>
    <dgm:cxn modelId="{87A80CB5-DB10-7942-B959-18264DB3CE47}" type="presParOf" srcId="{FD7C1944-34E1-784C-8FAA-2E8F5D69093E}" destId="{2A8A0839-11F1-9D40-81DE-395E56415831}" srcOrd="1" destOrd="0" presId="urn:microsoft.com/office/officeart/2005/8/layout/hierarchy1"/>
    <dgm:cxn modelId="{AB6D55BA-7FC8-3E4C-9FB8-C7E3D72C3057}" type="presParOf" srcId="{1CA272EF-72FF-3F42-9FC0-7B21EEE0A91E}" destId="{76A27A84-23D5-404B-8970-18493FE42D62}" srcOrd="2" destOrd="0" presId="urn:microsoft.com/office/officeart/2005/8/layout/hierarchy1"/>
    <dgm:cxn modelId="{32C47662-437E-5248-8E6A-2B1A7F7A9999}" type="presParOf" srcId="{1CA272EF-72FF-3F42-9FC0-7B21EEE0A91E}" destId="{A405F61C-6E7A-5C46-8282-98F8C6496869}" srcOrd="3" destOrd="0" presId="urn:microsoft.com/office/officeart/2005/8/layout/hierarchy1"/>
    <dgm:cxn modelId="{AED2910D-AAED-264A-8774-9D8696C1D89C}" type="presParOf" srcId="{A405F61C-6E7A-5C46-8282-98F8C6496869}" destId="{CAC5DF34-5CD5-AD47-A62F-720D7769F13F}" srcOrd="0" destOrd="0" presId="urn:microsoft.com/office/officeart/2005/8/layout/hierarchy1"/>
    <dgm:cxn modelId="{D51591C0-99BC-B340-A063-600B330EA454}" type="presParOf" srcId="{CAC5DF34-5CD5-AD47-A62F-720D7769F13F}" destId="{314D4FB6-DEE1-E34F-AD73-531A273B5C75}" srcOrd="0" destOrd="0" presId="urn:microsoft.com/office/officeart/2005/8/layout/hierarchy1"/>
    <dgm:cxn modelId="{C938B7D4-F1E7-D04B-9F4E-DB913F87C047}" type="presParOf" srcId="{CAC5DF34-5CD5-AD47-A62F-720D7769F13F}" destId="{92693AB7-A64A-CA48-8324-E46F1CC7EEF0}" srcOrd="1" destOrd="0" presId="urn:microsoft.com/office/officeart/2005/8/layout/hierarchy1"/>
    <dgm:cxn modelId="{126E6DCB-FA78-F949-8022-0F8FFD403323}" type="presParOf" srcId="{A405F61C-6E7A-5C46-8282-98F8C6496869}" destId="{A0D9559D-2AEF-454C-BCC4-E6D39E44509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F8C9C3F-5E02-3347-9718-A37F6DFD06AE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CC8398-D20E-8641-815B-12FDEDAB8BBE}">
      <dgm:prSet phldrT="[Text]"/>
      <dgm:spPr/>
      <dgm:t>
        <a:bodyPr/>
        <a:lstStyle/>
        <a:p>
          <a:pPr>
            <a:defRPr b="1"/>
          </a:pPr>
          <a:r>
            <a:rPr lang="en-US"/>
            <a:t>Limitations</a:t>
          </a:r>
        </a:p>
      </dgm:t>
    </dgm:pt>
    <dgm:pt modelId="{49A10B39-D3E3-B44B-9860-5CFDE999DE88}" type="parTrans" cxnId="{A4756001-8D9B-F44A-A22B-7168C6DC5257}">
      <dgm:prSet/>
      <dgm:spPr/>
      <dgm:t>
        <a:bodyPr/>
        <a:lstStyle/>
        <a:p>
          <a:endParaRPr lang="en-US"/>
        </a:p>
      </dgm:t>
    </dgm:pt>
    <dgm:pt modelId="{06C3039C-EA3F-3A4E-A763-155BF176EC9F}" type="sibTrans" cxnId="{A4756001-8D9B-F44A-A22B-7168C6DC5257}">
      <dgm:prSet/>
      <dgm:spPr/>
      <dgm:t>
        <a:bodyPr/>
        <a:lstStyle/>
        <a:p>
          <a:endParaRPr lang="en-US"/>
        </a:p>
      </dgm:t>
    </dgm:pt>
    <dgm:pt modelId="{C1E28DD9-773E-1242-A3EF-FEA6D630F88C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Use of </a:t>
          </a:r>
          <a:r>
            <a:rPr lang="en-US" b="1" dirty="0"/>
            <a:t>only 2 DP mechanisms</a:t>
          </a:r>
          <a:r>
            <a:rPr lang="en-US" dirty="0"/>
            <a:t>
</a:t>
          </a:r>
          <a:r>
            <a:rPr lang="en-US" b="1" dirty="0"/>
            <a:t>Computational constraints</a:t>
          </a:r>
          <a:r>
            <a:rPr lang="en-US" dirty="0"/>
            <a:t>, therefore only T5 small model is used
Analysis restricted to Wikipedia and Yelp datasets, </a:t>
          </a:r>
          <a:r>
            <a:rPr lang="en-US" b="1" dirty="0"/>
            <a:t>without examining sensitive or specific information</a:t>
          </a:r>
        </a:p>
      </dgm:t>
    </dgm:pt>
    <dgm:pt modelId="{97EF721F-A757-0C4A-9228-6F41694C16FA}" type="parTrans" cxnId="{E9E91B51-3F08-0245-A849-58D892CB28FE}">
      <dgm:prSet/>
      <dgm:spPr/>
      <dgm:t>
        <a:bodyPr/>
        <a:lstStyle/>
        <a:p>
          <a:endParaRPr lang="en-US"/>
        </a:p>
      </dgm:t>
    </dgm:pt>
    <dgm:pt modelId="{60E837C4-4487-9340-9EFF-110DA26219BC}" type="sibTrans" cxnId="{E9E91B51-3F08-0245-A849-58D892CB28FE}">
      <dgm:prSet/>
      <dgm:spPr/>
      <dgm:t>
        <a:bodyPr/>
        <a:lstStyle/>
        <a:p>
          <a:endParaRPr lang="en-US"/>
        </a:p>
      </dgm:t>
    </dgm:pt>
    <dgm:pt modelId="{86739C9D-5933-8D49-83FB-9342B96769D9}">
      <dgm:prSet phldrT="[Text]"/>
      <dgm:spPr/>
      <dgm:t>
        <a:bodyPr/>
        <a:lstStyle/>
        <a:p>
          <a:pPr>
            <a:defRPr b="1"/>
          </a:pPr>
          <a:r>
            <a:rPr lang="en-US"/>
            <a:t>Future Work</a:t>
          </a:r>
        </a:p>
      </dgm:t>
    </dgm:pt>
    <dgm:pt modelId="{12993CDB-DE5D-8541-9428-74D468DF5873}" type="parTrans" cxnId="{8EA6BBE8-2470-1647-97A4-57CA77114A9F}">
      <dgm:prSet/>
      <dgm:spPr/>
      <dgm:t>
        <a:bodyPr/>
        <a:lstStyle/>
        <a:p>
          <a:endParaRPr lang="en-US"/>
        </a:p>
      </dgm:t>
    </dgm:pt>
    <dgm:pt modelId="{B843069B-0BB7-BC4F-9089-B6A91EEB662B}" type="sibTrans" cxnId="{8EA6BBE8-2470-1647-97A4-57CA77114A9F}">
      <dgm:prSet/>
      <dgm:spPr/>
      <dgm:t>
        <a:bodyPr/>
        <a:lstStyle/>
        <a:p>
          <a:endParaRPr lang="en-US"/>
        </a:p>
      </dgm:t>
    </dgm:pt>
    <dgm:pt modelId="{8962A815-623D-534F-BFDD-916EF7DA706B}">
      <dgm:prSet phldrT="[Text]"/>
      <dgm:spPr/>
      <dgm:t>
        <a:bodyPr/>
        <a:lstStyle/>
        <a:p>
          <a:r>
            <a:rPr lang="en-US" b="1" dirty="0"/>
            <a:t>Additional DP mechanisms </a:t>
          </a:r>
          <a:r>
            <a:rPr lang="en-US" dirty="0"/>
            <a:t>can be explored.
</a:t>
          </a:r>
          <a:r>
            <a:rPr lang="en-US" b="1" dirty="0"/>
            <a:t>More advanced </a:t>
          </a:r>
          <a:r>
            <a:rPr lang="en-US" b="1" dirty="0" err="1"/>
            <a:t>adversatial</a:t>
          </a:r>
          <a:r>
            <a:rPr lang="en-US" b="1" dirty="0"/>
            <a:t> models </a:t>
          </a:r>
          <a:r>
            <a:rPr lang="en-US" dirty="0"/>
            <a:t>can be evaluated.
</a:t>
          </a:r>
          <a:r>
            <a:rPr lang="en-US" b="1" dirty="0"/>
            <a:t>Testing</a:t>
          </a:r>
          <a:r>
            <a:rPr lang="en-US" dirty="0"/>
            <a:t> can focus </a:t>
          </a:r>
          <a:r>
            <a:rPr lang="en-US" b="1" dirty="0"/>
            <a:t>on datasets </a:t>
          </a:r>
          <a:r>
            <a:rPr lang="en-US" dirty="0"/>
            <a:t>containing </a:t>
          </a:r>
          <a:r>
            <a:rPr lang="en-US" b="1" dirty="0"/>
            <a:t>sensitive</a:t>
          </a:r>
          <a:r>
            <a:rPr lang="en-US" dirty="0"/>
            <a:t> information.
</a:t>
          </a:r>
          <a:r>
            <a:rPr lang="en-US" b="1" dirty="0"/>
            <a:t>Word-level tokenizers </a:t>
          </a:r>
          <a:r>
            <a:rPr lang="en-US" dirty="0"/>
            <a:t>and consistent embeddings with DP mechanisms can be tested in adversarial models.</a:t>
          </a:r>
        </a:p>
      </dgm:t>
    </dgm:pt>
    <dgm:pt modelId="{D9787D64-4CFB-BE45-ADA2-883C456A7244}" type="parTrans" cxnId="{DE80BA9C-DAE8-DD42-9893-2EA0BC71F31A}">
      <dgm:prSet/>
      <dgm:spPr/>
      <dgm:t>
        <a:bodyPr/>
        <a:lstStyle/>
        <a:p>
          <a:endParaRPr lang="en-US"/>
        </a:p>
      </dgm:t>
    </dgm:pt>
    <dgm:pt modelId="{7D2B5707-A525-324A-89F3-DA21B7C3017A}" type="sibTrans" cxnId="{DE80BA9C-DAE8-DD42-9893-2EA0BC71F31A}">
      <dgm:prSet/>
      <dgm:spPr/>
      <dgm:t>
        <a:bodyPr/>
        <a:lstStyle/>
        <a:p>
          <a:endParaRPr lang="en-US"/>
        </a:p>
      </dgm:t>
    </dgm:pt>
    <dgm:pt modelId="{01B5C15E-B5C4-4055-9FE9-A8E2CD9CA358}" type="pres">
      <dgm:prSet presAssocID="{3F8C9C3F-5E02-3347-9718-A37F6DFD06AE}" presName="root" presStyleCnt="0">
        <dgm:presLayoutVars>
          <dgm:dir/>
          <dgm:resizeHandles val="exact"/>
        </dgm:presLayoutVars>
      </dgm:prSet>
      <dgm:spPr/>
    </dgm:pt>
    <dgm:pt modelId="{5C77D12D-27CB-48B3-89DC-D4DA72A62647}" type="pres">
      <dgm:prSet presAssocID="{61CC8398-D20E-8641-815B-12FDEDAB8BBE}" presName="compNode" presStyleCnt="0"/>
      <dgm:spPr/>
    </dgm:pt>
    <dgm:pt modelId="{C8AC199E-90A9-4DF2-AAAE-405FF6ABEEB8}" type="pres">
      <dgm:prSet presAssocID="{61CC8398-D20E-8641-815B-12FDEDAB8BBE}" presName="iconRect" presStyleLbl="node1" presStyleIdx="0" presStyleCnt="2"/>
      <dgm:spPr>
        <a:prstGeom prst="mathMultiply">
          <a:avLst/>
        </a:prstGeom>
        <a:solidFill>
          <a:srgbClr val="FF0000"/>
        </a:solidFill>
        <a:ln>
          <a:noFill/>
        </a:ln>
      </dgm:spPr>
    </dgm:pt>
    <dgm:pt modelId="{E188DD8C-0221-4763-AAE6-EB8B75EAF720}" type="pres">
      <dgm:prSet presAssocID="{61CC8398-D20E-8641-815B-12FDEDAB8BBE}" presName="iconSpace" presStyleCnt="0"/>
      <dgm:spPr/>
    </dgm:pt>
    <dgm:pt modelId="{560E043B-13D0-479A-99AE-D00822339050}" type="pres">
      <dgm:prSet presAssocID="{61CC8398-D20E-8641-815B-12FDEDAB8BBE}" presName="parTx" presStyleLbl="revTx" presStyleIdx="0" presStyleCnt="4">
        <dgm:presLayoutVars>
          <dgm:chMax val="0"/>
          <dgm:chPref val="0"/>
        </dgm:presLayoutVars>
      </dgm:prSet>
      <dgm:spPr/>
    </dgm:pt>
    <dgm:pt modelId="{4A91CA51-5811-4F87-9DFF-80CE1F0EB669}" type="pres">
      <dgm:prSet presAssocID="{61CC8398-D20E-8641-815B-12FDEDAB8BBE}" presName="txSpace" presStyleCnt="0"/>
      <dgm:spPr/>
    </dgm:pt>
    <dgm:pt modelId="{31673ADD-FFB4-418D-88F3-C2FCA9B1EB67}" type="pres">
      <dgm:prSet presAssocID="{61CC8398-D20E-8641-815B-12FDEDAB8BBE}" presName="desTx" presStyleLbl="revTx" presStyleIdx="1" presStyleCnt="4">
        <dgm:presLayoutVars/>
      </dgm:prSet>
      <dgm:spPr/>
    </dgm:pt>
    <dgm:pt modelId="{FF2ED046-E241-4F00-BB5F-1E9BD263F913}" type="pres">
      <dgm:prSet presAssocID="{06C3039C-EA3F-3A4E-A763-155BF176EC9F}" presName="sibTrans" presStyleCnt="0"/>
      <dgm:spPr/>
    </dgm:pt>
    <dgm:pt modelId="{42E64A8A-24A0-4444-99B8-0A3C71171113}" type="pres">
      <dgm:prSet presAssocID="{86739C9D-5933-8D49-83FB-9342B96769D9}" presName="compNode" presStyleCnt="0"/>
      <dgm:spPr/>
    </dgm:pt>
    <dgm:pt modelId="{65A9A1FE-5AE3-411E-A641-26F318C40FB4}" type="pres">
      <dgm:prSet presAssocID="{86739C9D-5933-8D49-83FB-9342B96769D9}" presName="iconRect" presStyleLbl="node1" presStyleIdx="1" presStyleCnt="2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7F3FCA64-AC2F-4402-B043-F7C362F3C5F1}" type="pres">
      <dgm:prSet presAssocID="{86739C9D-5933-8D49-83FB-9342B96769D9}" presName="iconSpace" presStyleCnt="0"/>
      <dgm:spPr/>
    </dgm:pt>
    <dgm:pt modelId="{26910D32-7DB4-485C-97E2-7B5BA4EC204C}" type="pres">
      <dgm:prSet presAssocID="{86739C9D-5933-8D49-83FB-9342B96769D9}" presName="parTx" presStyleLbl="revTx" presStyleIdx="2" presStyleCnt="4">
        <dgm:presLayoutVars>
          <dgm:chMax val="0"/>
          <dgm:chPref val="0"/>
        </dgm:presLayoutVars>
      </dgm:prSet>
      <dgm:spPr/>
    </dgm:pt>
    <dgm:pt modelId="{81DFBE0D-28C0-4038-A43B-D91E78CF7E59}" type="pres">
      <dgm:prSet presAssocID="{86739C9D-5933-8D49-83FB-9342B96769D9}" presName="txSpace" presStyleCnt="0"/>
      <dgm:spPr/>
    </dgm:pt>
    <dgm:pt modelId="{ADE50048-2A54-40AC-8D87-117ECFF325C3}" type="pres">
      <dgm:prSet presAssocID="{86739C9D-5933-8D49-83FB-9342B96769D9}" presName="desTx" presStyleLbl="revTx" presStyleIdx="3" presStyleCnt="4">
        <dgm:presLayoutVars/>
      </dgm:prSet>
      <dgm:spPr/>
    </dgm:pt>
  </dgm:ptLst>
  <dgm:cxnLst>
    <dgm:cxn modelId="{A4756001-8D9B-F44A-A22B-7168C6DC5257}" srcId="{3F8C9C3F-5E02-3347-9718-A37F6DFD06AE}" destId="{61CC8398-D20E-8641-815B-12FDEDAB8BBE}" srcOrd="0" destOrd="0" parTransId="{49A10B39-D3E3-B44B-9860-5CFDE999DE88}" sibTransId="{06C3039C-EA3F-3A4E-A763-155BF176EC9F}"/>
    <dgm:cxn modelId="{052C7414-5B7F-004D-9056-4C857AB35E37}" type="presOf" srcId="{86739C9D-5933-8D49-83FB-9342B96769D9}" destId="{26910D32-7DB4-485C-97E2-7B5BA4EC204C}" srcOrd="0" destOrd="0" presId="urn:microsoft.com/office/officeart/2018/2/layout/IconLabelDescriptionList"/>
    <dgm:cxn modelId="{E9E91B51-3F08-0245-A849-58D892CB28FE}" srcId="{61CC8398-D20E-8641-815B-12FDEDAB8BBE}" destId="{C1E28DD9-773E-1242-A3EF-FEA6D630F88C}" srcOrd="0" destOrd="0" parTransId="{97EF721F-A757-0C4A-9228-6F41694C16FA}" sibTransId="{60E837C4-4487-9340-9EFF-110DA26219BC}"/>
    <dgm:cxn modelId="{8511EB5F-0D75-D449-8256-339F920986F6}" type="presOf" srcId="{8962A815-623D-534F-BFDD-916EF7DA706B}" destId="{ADE50048-2A54-40AC-8D87-117ECFF325C3}" srcOrd="0" destOrd="0" presId="urn:microsoft.com/office/officeart/2018/2/layout/IconLabelDescriptionList"/>
    <dgm:cxn modelId="{DE80BA9C-DAE8-DD42-9893-2EA0BC71F31A}" srcId="{86739C9D-5933-8D49-83FB-9342B96769D9}" destId="{8962A815-623D-534F-BFDD-916EF7DA706B}" srcOrd="0" destOrd="0" parTransId="{D9787D64-4CFB-BE45-ADA2-883C456A7244}" sibTransId="{7D2B5707-A525-324A-89F3-DA21B7C3017A}"/>
    <dgm:cxn modelId="{7D7B86B9-9B81-3049-A3E9-DA9E55C17D44}" type="presOf" srcId="{C1E28DD9-773E-1242-A3EF-FEA6D630F88C}" destId="{31673ADD-FFB4-418D-88F3-C2FCA9B1EB67}" srcOrd="0" destOrd="0" presId="urn:microsoft.com/office/officeart/2018/2/layout/IconLabelDescriptionList"/>
    <dgm:cxn modelId="{50C955D7-9230-BB4C-BD98-A6E602F8D318}" type="presOf" srcId="{61CC8398-D20E-8641-815B-12FDEDAB8BBE}" destId="{560E043B-13D0-479A-99AE-D00822339050}" srcOrd="0" destOrd="0" presId="urn:microsoft.com/office/officeart/2018/2/layout/IconLabelDescriptionList"/>
    <dgm:cxn modelId="{8EA6BBE8-2470-1647-97A4-57CA77114A9F}" srcId="{3F8C9C3F-5E02-3347-9718-A37F6DFD06AE}" destId="{86739C9D-5933-8D49-83FB-9342B96769D9}" srcOrd="1" destOrd="0" parTransId="{12993CDB-DE5D-8541-9428-74D468DF5873}" sibTransId="{B843069B-0BB7-BC4F-9089-B6A91EEB662B}"/>
    <dgm:cxn modelId="{89C920EF-8EE2-E143-B9E5-264FBFB6573C}" type="presOf" srcId="{3F8C9C3F-5E02-3347-9718-A37F6DFD06AE}" destId="{01B5C15E-B5C4-4055-9FE9-A8E2CD9CA358}" srcOrd="0" destOrd="0" presId="urn:microsoft.com/office/officeart/2018/2/layout/IconLabelDescriptionList"/>
    <dgm:cxn modelId="{10C663EF-1218-C341-BA2D-6089A81FC70F}" type="presParOf" srcId="{01B5C15E-B5C4-4055-9FE9-A8E2CD9CA358}" destId="{5C77D12D-27CB-48B3-89DC-D4DA72A62647}" srcOrd="0" destOrd="0" presId="urn:microsoft.com/office/officeart/2018/2/layout/IconLabelDescriptionList"/>
    <dgm:cxn modelId="{919118A7-6CDE-7A4A-BDDF-A8A492C17B32}" type="presParOf" srcId="{5C77D12D-27CB-48B3-89DC-D4DA72A62647}" destId="{C8AC199E-90A9-4DF2-AAAE-405FF6ABEEB8}" srcOrd="0" destOrd="0" presId="urn:microsoft.com/office/officeart/2018/2/layout/IconLabelDescriptionList"/>
    <dgm:cxn modelId="{4EB046DD-7CA4-4949-9287-95464EAB24F2}" type="presParOf" srcId="{5C77D12D-27CB-48B3-89DC-D4DA72A62647}" destId="{E188DD8C-0221-4763-AAE6-EB8B75EAF720}" srcOrd="1" destOrd="0" presId="urn:microsoft.com/office/officeart/2018/2/layout/IconLabelDescriptionList"/>
    <dgm:cxn modelId="{CB98B32D-C557-8F4E-BAF2-ACAA4AE47301}" type="presParOf" srcId="{5C77D12D-27CB-48B3-89DC-D4DA72A62647}" destId="{560E043B-13D0-479A-99AE-D00822339050}" srcOrd="2" destOrd="0" presId="urn:microsoft.com/office/officeart/2018/2/layout/IconLabelDescriptionList"/>
    <dgm:cxn modelId="{BAD88C21-E482-E04D-AD2B-ED72D1F326C6}" type="presParOf" srcId="{5C77D12D-27CB-48B3-89DC-D4DA72A62647}" destId="{4A91CA51-5811-4F87-9DFF-80CE1F0EB669}" srcOrd="3" destOrd="0" presId="urn:microsoft.com/office/officeart/2018/2/layout/IconLabelDescriptionList"/>
    <dgm:cxn modelId="{32B51C30-F2F3-464F-8ABF-36ED47B2C275}" type="presParOf" srcId="{5C77D12D-27CB-48B3-89DC-D4DA72A62647}" destId="{31673ADD-FFB4-418D-88F3-C2FCA9B1EB67}" srcOrd="4" destOrd="0" presId="urn:microsoft.com/office/officeart/2018/2/layout/IconLabelDescriptionList"/>
    <dgm:cxn modelId="{CEE07DD1-E1D2-B741-B961-B0DD061EC0DE}" type="presParOf" srcId="{01B5C15E-B5C4-4055-9FE9-A8E2CD9CA358}" destId="{FF2ED046-E241-4F00-BB5F-1E9BD263F913}" srcOrd="1" destOrd="0" presId="urn:microsoft.com/office/officeart/2018/2/layout/IconLabelDescriptionList"/>
    <dgm:cxn modelId="{32837EEE-EEC7-0947-97AF-88E358236B55}" type="presParOf" srcId="{01B5C15E-B5C4-4055-9FE9-A8E2CD9CA358}" destId="{42E64A8A-24A0-4444-99B8-0A3C71171113}" srcOrd="2" destOrd="0" presId="urn:microsoft.com/office/officeart/2018/2/layout/IconLabelDescriptionList"/>
    <dgm:cxn modelId="{98278A6C-4AF9-3642-AB75-9FD5287E4A17}" type="presParOf" srcId="{42E64A8A-24A0-4444-99B8-0A3C71171113}" destId="{65A9A1FE-5AE3-411E-A641-26F318C40FB4}" srcOrd="0" destOrd="0" presId="urn:microsoft.com/office/officeart/2018/2/layout/IconLabelDescriptionList"/>
    <dgm:cxn modelId="{46635E74-77F5-A14E-BF61-F02FFB774BC7}" type="presParOf" srcId="{42E64A8A-24A0-4444-99B8-0A3C71171113}" destId="{7F3FCA64-AC2F-4402-B043-F7C362F3C5F1}" srcOrd="1" destOrd="0" presId="urn:microsoft.com/office/officeart/2018/2/layout/IconLabelDescriptionList"/>
    <dgm:cxn modelId="{6FAD3E30-DF08-8A45-8690-4C20CFDDC71F}" type="presParOf" srcId="{42E64A8A-24A0-4444-99B8-0A3C71171113}" destId="{26910D32-7DB4-485C-97E2-7B5BA4EC204C}" srcOrd="2" destOrd="0" presId="urn:microsoft.com/office/officeart/2018/2/layout/IconLabelDescriptionList"/>
    <dgm:cxn modelId="{52AC62F2-F9F2-8643-B49D-06A3AF9E5C50}" type="presParOf" srcId="{42E64A8A-24A0-4444-99B8-0A3C71171113}" destId="{81DFBE0D-28C0-4038-A43B-D91E78CF7E59}" srcOrd="3" destOrd="0" presId="urn:microsoft.com/office/officeart/2018/2/layout/IconLabelDescriptionList"/>
    <dgm:cxn modelId="{9749302B-06EF-B941-8DF7-8794D5F159AC}" type="presParOf" srcId="{42E64A8A-24A0-4444-99B8-0A3C71171113}" destId="{ADE50048-2A54-40AC-8D87-117ECFF325C3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8DAB074-BCEB-4426-A354-A9FBA9871BB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3D66F1E-377F-4706-8592-D2D3C40EDC4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specific word</a:t>
          </a:r>
          <a:r>
            <a:rPr lang="en-DE" dirty="0"/>
            <a:t>–</a:t>
          </a:r>
          <a:r>
            <a:rPr lang="en-US" dirty="0"/>
            <a:t>level mechanism will be chosen and dataset with this mechanism will be created. </a:t>
          </a:r>
        </a:p>
      </dgm:t>
    </dgm:pt>
    <dgm:pt modelId="{5C098354-157C-41D9-BF72-460AF5C735A7}" type="parTrans" cxnId="{950412D3-C370-4001-937E-D6B49DDB5791}">
      <dgm:prSet/>
      <dgm:spPr/>
      <dgm:t>
        <a:bodyPr/>
        <a:lstStyle/>
        <a:p>
          <a:endParaRPr lang="en-US"/>
        </a:p>
      </dgm:t>
    </dgm:pt>
    <dgm:pt modelId="{DA07C7B8-DA3F-4D99-8263-DC3764B0F2A9}" type="sibTrans" cxnId="{950412D3-C370-4001-937E-D6B49DDB5791}">
      <dgm:prSet/>
      <dgm:spPr/>
      <dgm:t>
        <a:bodyPr/>
        <a:lstStyle/>
        <a:p>
          <a:endParaRPr lang="en-US"/>
        </a:p>
      </dgm:t>
    </dgm:pt>
    <dgm:pt modelId="{968B32FF-C9AF-472E-927C-6C0FF4B13DE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Dataset consists of original text and the obfuscated text.</a:t>
          </a:r>
        </a:p>
      </dgm:t>
    </dgm:pt>
    <dgm:pt modelId="{CCF84511-71D7-40E0-8600-F65453C1B946}" type="parTrans" cxnId="{FE5F7872-4385-4BF4-92CA-34AB5DCFFEE8}">
      <dgm:prSet/>
      <dgm:spPr/>
      <dgm:t>
        <a:bodyPr/>
        <a:lstStyle/>
        <a:p>
          <a:endParaRPr lang="en-US"/>
        </a:p>
      </dgm:t>
    </dgm:pt>
    <dgm:pt modelId="{3B1ED7E2-FD1A-4A71-A800-0E778E7700F0}" type="sibTrans" cxnId="{FE5F7872-4385-4BF4-92CA-34AB5DCFFEE8}">
      <dgm:prSet/>
      <dgm:spPr/>
      <dgm:t>
        <a:bodyPr/>
        <a:lstStyle/>
        <a:p>
          <a:endParaRPr lang="en-US"/>
        </a:p>
      </dgm:t>
    </dgm:pt>
    <dgm:pt modelId="{943D43E9-C6C0-4F56-AE67-307588BBDB4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metrics to be used for training the adversary NLP model will be determined.</a:t>
          </a:r>
        </a:p>
      </dgm:t>
    </dgm:pt>
    <dgm:pt modelId="{A31CFE3F-C0D9-47AA-BDC5-9CB33EDB8582}" type="parTrans" cxnId="{C50513F1-DB97-493B-9895-9D5B18D75415}">
      <dgm:prSet/>
      <dgm:spPr/>
      <dgm:t>
        <a:bodyPr/>
        <a:lstStyle/>
        <a:p>
          <a:endParaRPr lang="en-US"/>
        </a:p>
      </dgm:t>
    </dgm:pt>
    <dgm:pt modelId="{C045A71F-0963-4CCC-88A8-B3908C2577D5}" type="sibTrans" cxnId="{C50513F1-DB97-493B-9895-9D5B18D75415}">
      <dgm:prSet/>
      <dgm:spPr/>
      <dgm:t>
        <a:bodyPr/>
        <a:lstStyle/>
        <a:p>
          <a:endParaRPr lang="en-US"/>
        </a:p>
      </dgm:t>
    </dgm:pt>
    <dgm:pt modelId="{F536DBAF-8E06-45FC-AA88-F195A1AD9D7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Different adversary NLP models with hyperparameters will be tested with cross-validation.</a:t>
          </a:r>
        </a:p>
      </dgm:t>
    </dgm:pt>
    <dgm:pt modelId="{A7A794DB-8D7E-4793-94CD-D57DAF938569}" type="parTrans" cxnId="{570B846C-8A99-4585-BC9F-5AE21BBB5B2E}">
      <dgm:prSet/>
      <dgm:spPr/>
      <dgm:t>
        <a:bodyPr/>
        <a:lstStyle/>
        <a:p>
          <a:endParaRPr lang="en-US"/>
        </a:p>
      </dgm:t>
    </dgm:pt>
    <dgm:pt modelId="{DA70F200-A48B-4714-9E22-382927DDE3BD}" type="sibTrans" cxnId="{570B846C-8A99-4585-BC9F-5AE21BBB5B2E}">
      <dgm:prSet/>
      <dgm:spPr/>
      <dgm:t>
        <a:bodyPr/>
        <a:lstStyle/>
        <a:p>
          <a:endParaRPr lang="en-US"/>
        </a:p>
      </dgm:t>
    </dgm:pt>
    <dgm:pt modelId="{9A2E9002-A1A0-438F-9E58-79461BC787C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Hyperparameter selections and finetuning will be done.</a:t>
          </a:r>
        </a:p>
      </dgm:t>
    </dgm:pt>
    <dgm:pt modelId="{938AA4DD-E45C-4959-82B5-117F46141526}" type="parTrans" cxnId="{506DA1B5-B7E8-47E4-BAFA-33B2DDFB42E6}">
      <dgm:prSet/>
      <dgm:spPr/>
      <dgm:t>
        <a:bodyPr/>
        <a:lstStyle/>
        <a:p>
          <a:endParaRPr lang="en-US"/>
        </a:p>
      </dgm:t>
    </dgm:pt>
    <dgm:pt modelId="{AF68840A-5484-4FCB-A7ED-E9C6A966A8B5}" type="sibTrans" cxnId="{506DA1B5-B7E8-47E4-BAFA-33B2DDFB42E6}">
      <dgm:prSet/>
      <dgm:spPr/>
      <dgm:t>
        <a:bodyPr/>
        <a:lstStyle/>
        <a:p>
          <a:endParaRPr lang="en-US"/>
        </a:p>
      </dgm:t>
    </dgm:pt>
    <dgm:pt modelId="{1343C103-79D6-460B-BC49-3899DE68180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best model will be chosen.</a:t>
          </a:r>
        </a:p>
      </dgm:t>
    </dgm:pt>
    <dgm:pt modelId="{F1D6EB74-83C1-48FB-B80F-FE9D4756EF35}" type="parTrans" cxnId="{A09DF4FA-AD63-4AA8-AB01-3F144313CA1A}">
      <dgm:prSet/>
      <dgm:spPr/>
      <dgm:t>
        <a:bodyPr/>
        <a:lstStyle/>
        <a:p>
          <a:endParaRPr lang="en-US"/>
        </a:p>
      </dgm:t>
    </dgm:pt>
    <dgm:pt modelId="{247A4024-B5DF-4F11-A20B-FAC8411CA6CE}" type="sibTrans" cxnId="{A09DF4FA-AD63-4AA8-AB01-3F144313CA1A}">
      <dgm:prSet/>
      <dgm:spPr/>
      <dgm:t>
        <a:bodyPr/>
        <a:lstStyle/>
        <a:p>
          <a:endParaRPr lang="en-US"/>
        </a:p>
      </dgm:t>
    </dgm:pt>
    <dgm:pt modelId="{915A802F-1AEC-4BC1-81E1-19115C0E6C6F}" type="pres">
      <dgm:prSet presAssocID="{A8DAB074-BCEB-4426-A354-A9FBA9871BBC}" presName="root" presStyleCnt="0">
        <dgm:presLayoutVars>
          <dgm:dir/>
          <dgm:resizeHandles val="exact"/>
        </dgm:presLayoutVars>
      </dgm:prSet>
      <dgm:spPr/>
    </dgm:pt>
    <dgm:pt modelId="{EA8E163F-93ED-46E7-AB8F-74223B7C7744}" type="pres">
      <dgm:prSet presAssocID="{43D66F1E-377F-4706-8592-D2D3C40EDC4B}" presName="compNode" presStyleCnt="0"/>
      <dgm:spPr/>
    </dgm:pt>
    <dgm:pt modelId="{AAE30D17-3014-4EDD-8966-33BB66A61A76}" type="pres">
      <dgm:prSet presAssocID="{43D66F1E-377F-4706-8592-D2D3C40EDC4B}" presName="bgRect" presStyleLbl="bgShp" presStyleIdx="0" presStyleCnt="6"/>
      <dgm:spPr/>
    </dgm:pt>
    <dgm:pt modelId="{44FFBFBE-8101-4A6D-B5EB-33C42BD16DD0}" type="pres">
      <dgm:prSet presAssocID="{43D66F1E-377F-4706-8592-D2D3C40EDC4B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68849069-28B8-4A6A-A778-2EFE9E7770EB}" type="pres">
      <dgm:prSet presAssocID="{43D66F1E-377F-4706-8592-D2D3C40EDC4B}" presName="spaceRect" presStyleCnt="0"/>
      <dgm:spPr/>
    </dgm:pt>
    <dgm:pt modelId="{1F09E2F8-DE8E-40BF-928E-20744A6194F5}" type="pres">
      <dgm:prSet presAssocID="{43D66F1E-377F-4706-8592-D2D3C40EDC4B}" presName="parTx" presStyleLbl="revTx" presStyleIdx="0" presStyleCnt="6">
        <dgm:presLayoutVars>
          <dgm:chMax val="0"/>
          <dgm:chPref val="0"/>
        </dgm:presLayoutVars>
      </dgm:prSet>
      <dgm:spPr/>
    </dgm:pt>
    <dgm:pt modelId="{9FE96E29-9799-44BE-BDD9-BB64DDF2624C}" type="pres">
      <dgm:prSet presAssocID="{DA07C7B8-DA3F-4D99-8263-DC3764B0F2A9}" presName="sibTrans" presStyleCnt="0"/>
      <dgm:spPr/>
    </dgm:pt>
    <dgm:pt modelId="{3F0A9B6E-1774-4052-BADD-095B5B21E0DD}" type="pres">
      <dgm:prSet presAssocID="{968B32FF-C9AF-472E-927C-6C0FF4B13DE9}" presName="compNode" presStyleCnt="0"/>
      <dgm:spPr/>
    </dgm:pt>
    <dgm:pt modelId="{D515AFE5-17EC-49A8-96B2-E65AE77279CE}" type="pres">
      <dgm:prSet presAssocID="{968B32FF-C9AF-472E-927C-6C0FF4B13DE9}" presName="bgRect" presStyleLbl="bgShp" presStyleIdx="1" presStyleCnt="6"/>
      <dgm:spPr/>
    </dgm:pt>
    <dgm:pt modelId="{E50A3C3B-18D1-49BD-8F7F-41D7712DAE2C}" type="pres">
      <dgm:prSet presAssocID="{968B32FF-C9AF-472E-927C-6C0FF4B13DE9}" presName="iconRect" presStyleLbl="node1" presStyleIdx="1" presStyleCnt="6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</dgm:spPr>
    </dgm:pt>
    <dgm:pt modelId="{61E72D6E-8F0F-49A0-A40A-16CD0A9FF7B5}" type="pres">
      <dgm:prSet presAssocID="{968B32FF-C9AF-472E-927C-6C0FF4B13DE9}" presName="spaceRect" presStyleCnt="0"/>
      <dgm:spPr/>
    </dgm:pt>
    <dgm:pt modelId="{2E3FD4D3-9D8A-4E26-B730-016770AC2ECA}" type="pres">
      <dgm:prSet presAssocID="{968B32FF-C9AF-472E-927C-6C0FF4B13DE9}" presName="parTx" presStyleLbl="revTx" presStyleIdx="1" presStyleCnt="6">
        <dgm:presLayoutVars>
          <dgm:chMax val="0"/>
          <dgm:chPref val="0"/>
        </dgm:presLayoutVars>
      </dgm:prSet>
      <dgm:spPr/>
    </dgm:pt>
    <dgm:pt modelId="{0073828A-CFF3-4460-AE29-0D9E993B3404}" type="pres">
      <dgm:prSet presAssocID="{3B1ED7E2-FD1A-4A71-A800-0E778E7700F0}" presName="sibTrans" presStyleCnt="0"/>
      <dgm:spPr/>
    </dgm:pt>
    <dgm:pt modelId="{E4704E6C-859F-4955-A595-7E334B110A21}" type="pres">
      <dgm:prSet presAssocID="{943D43E9-C6C0-4F56-AE67-307588BBDB4B}" presName="compNode" presStyleCnt="0"/>
      <dgm:spPr/>
    </dgm:pt>
    <dgm:pt modelId="{48B157E5-029C-4426-8B42-4F1C61132947}" type="pres">
      <dgm:prSet presAssocID="{943D43E9-C6C0-4F56-AE67-307588BBDB4B}" presName="bgRect" presStyleLbl="bgShp" presStyleIdx="2" presStyleCnt="6"/>
      <dgm:spPr/>
    </dgm:pt>
    <dgm:pt modelId="{908CCB87-EBC8-402B-81DE-1974EE32E26D}" type="pres">
      <dgm:prSet presAssocID="{943D43E9-C6C0-4F56-AE67-307588BBDB4B}" presName="iconRect" presStyleLbl="node1" presStyleIdx="2" presStyleCnt="6"/>
      <dgm:spPr>
        <a:blipFill rotWithShape="1"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ing Cards"/>
        </a:ext>
      </dgm:extLst>
    </dgm:pt>
    <dgm:pt modelId="{53D093EB-E99A-4FBE-92B4-4194A2F65B1E}" type="pres">
      <dgm:prSet presAssocID="{943D43E9-C6C0-4F56-AE67-307588BBDB4B}" presName="spaceRect" presStyleCnt="0"/>
      <dgm:spPr/>
    </dgm:pt>
    <dgm:pt modelId="{D24A99CC-A7B7-467E-B7AF-AED7793E9F97}" type="pres">
      <dgm:prSet presAssocID="{943D43E9-C6C0-4F56-AE67-307588BBDB4B}" presName="parTx" presStyleLbl="revTx" presStyleIdx="2" presStyleCnt="6">
        <dgm:presLayoutVars>
          <dgm:chMax val="0"/>
          <dgm:chPref val="0"/>
        </dgm:presLayoutVars>
      </dgm:prSet>
      <dgm:spPr/>
    </dgm:pt>
    <dgm:pt modelId="{81495F6B-990E-4208-98CB-8E6489101D89}" type="pres">
      <dgm:prSet presAssocID="{C045A71F-0963-4CCC-88A8-B3908C2577D5}" presName="sibTrans" presStyleCnt="0"/>
      <dgm:spPr/>
    </dgm:pt>
    <dgm:pt modelId="{380A0851-CF8E-4E78-B35F-F2D9E40D3E59}" type="pres">
      <dgm:prSet presAssocID="{F536DBAF-8E06-45FC-AA88-F195A1AD9D78}" presName="compNode" presStyleCnt="0"/>
      <dgm:spPr/>
    </dgm:pt>
    <dgm:pt modelId="{F58FAA6A-8C6B-43CC-8277-5C30690E61CF}" type="pres">
      <dgm:prSet presAssocID="{F536DBAF-8E06-45FC-AA88-F195A1AD9D78}" presName="bgRect" presStyleLbl="bgShp" presStyleIdx="3" presStyleCnt="6"/>
      <dgm:spPr/>
    </dgm:pt>
    <dgm:pt modelId="{38795D01-877C-4A57-8CFD-EE85A41E6C9F}" type="pres">
      <dgm:prSet presAssocID="{F536DBAF-8E06-45FC-AA88-F195A1AD9D78}" presName="iconRect" presStyleLbl="node1" presStyleIdx="3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ze"/>
        </a:ext>
      </dgm:extLst>
    </dgm:pt>
    <dgm:pt modelId="{E56C7212-90E2-441B-88B6-2E195CCD5E29}" type="pres">
      <dgm:prSet presAssocID="{F536DBAF-8E06-45FC-AA88-F195A1AD9D78}" presName="spaceRect" presStyleCnt="0"/>
      <dgm:spPr/>
    </dgm:pt>
    <dgm:pt modelId="{2A0E2227-EBBF-4C43-84BD-C73A32FEC4B0}" type="pres">
      <dgm:prSet presAssocID="{F536DBAF-8E06-45FC-AA88-F195A1AD9D78}" presName="parTx" presStyleLbl="revTx" presStyleIdx="3" presStyleCnt="6">
        <dgm:presLayoutVars>
          <dgm:chMax val="0"/>
          <dgm:chPref val="0"/>
        </dgm:presLayoutVars>
      </dgm:prSet>
      <dgm:spPr/>
    </dgm:pt>
    <dgm:pt modelId="{1EB53329-6133-4D0C-B289-B81BEF669128}" type="pres">
      <dgm:prSet presAssocID="{DA70F200-A48B-4714-9E22-382927DDE3BD}" presName="sibTrans" presStyleCnt="0"/>
      <dgm:spPr/>
    </dgm:pt>
    <dgm:pt modelId="{DB70DE3E-9E06-434D-8AA9-045A3E026FEA}" type="pres">
      <dgm:prSet presAssocID="{9A2E9002-A1A0-438F-9E58-79461BC787C0}" presName="compNode" presStyleCnt="0"/>
      <dgm:spPr/>
    </dgm:pt>
    <dgm:pt modelId="{BCBFEF6E-BA82-481A-993E-DB4E29B40E19}" type="pres">
      <dgm:prSet presAssocID="{9A2E9002-A1A0-438F-9E58-79461BC787C0}" presName="bgRect" presStyleLbl="bgShp" presStyleIdx="4" presStyleCnt="6"/>
      <dgm:spPr/>
    </dgm:pt>
    <dgm:pt modelId="{674B6756-A0AB-410A-85BF-F60F2EC2DB6B}" type="pres">
      <dgm:prSet presAssocID="{9A2E9002-A1A0-438F-9E58-79461BC787C0}" presName="iconRect" presStyleLbl="node1" presStyleIdx="4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row Circle"/>
        </a:ext>
      </dgm:extLst>
    </dgm:pt>
    <dgm:pt modelId="{AA33BA3B-B1A5-4C8C-B7ED-7A5206B0D27F}" type="pres">
      <dgm:prSet presAssocID="{9A2E9002-A1A0-438F-9E58-79461BC787C0}" presName="spaceRect" presStyleCnt="0"/>
      <dgm:spPr/>
    </dgm:pt>
    <dgm:pt modelId="{6501F9FB-30E5-4880-8AC9-145752E8261D}" type="pres">
      <dgm:prSet presAssocID="{9A2E9002-A1A0-438F-9E58-79461BC787C0}" presName="parTx" presStyleLbl="revTx" presStyleIdx="4" presStyleCnt="6">
        <dgm:presLayoutVars>
          <dgm:chMax val="0"/>
          <dgm:chPref val="0"/>
        </dgm:presLayoutVars>
      </dgm:prSet>
      <dgm:spPr/>
    </dgm:pt>
    <dgm:pt modelId="{2197779F-60F0-4008-8D53-CF3EB633155B}" type="pres">
      <dgm:prSet presAssocID="{AF68840A-5484-4FCB-A7ED-E9C6A966A8B5}" presName="sibTrans" presStyleCnt="0"/>
      <dgm:spPr/>
    </dgm:pt>
    <dgm:pt modelId="{0D8FA65A-B973-41B3-A59E-2F3D7D3BBDA7}" type="pres">
      <dgm:prSet presAssocID="{1343C103-79D6-460B-BC49-3899DE68180D}" presName="compNode" presStyleCnt="0"/>
      <dgm:spPr/>
    </dgm:pt>
    <dgm:pt modelId="{FAC33FA1-5FB1-4BF6-815C-C7EC52683C0D}" type="pres">
      <dgm:prSet presAssocID="{1343C103-79D6-460B-BC49-3899DE68180D}" presName="bgRect" presStyleLbl="bgShp" presStyleIdx="5" presStyleCnt="6"/>
      <dgm:spPr/>
    </dgm:pt>
    <dgm:pt modelId="{701945E9-1C88-464B-9FE4-AA7F74516B6B}" type="pres">
      <dgm:prSet presAssocID="{1343C103-79D6-460B-BC49-3899DE68180D}" presName="iconRect" presStyleLbl="node1" presStyleIdx="5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"/>
        </a:ext>
      </dgm:extLst>
    </dgm:pt>
    <dgm:pt modelId="{10ED5BB1-6039-4EEA-A8D1-92B7AE27E9F6}" type="pres">
      <dgm:prSet presAssocID="{1343C103-79D6-460B-BC49-3899DE68180D}" presName="spaceRect" presStyleCnt="0"/>
      <dgm:spPr/>
    </dgm:pt>
    <dgm:pt modelId="{88149E1E-CA90-46D4-950C-51D5EB58F801}" type="pres">
      <dgm:prSet presAssocID="{1343C103-79D6-460B-BC49-3899DE68180D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541FFD09-9D63-4E5A-923F-9A850EDBED61}" type="presOf" srcId="{9A2E9002-A1A0-438F-9E58-79461BC787C0}" destId="{6501F9FB-30E5-4880-8AC9-145752E8261D}" srcOrd="0" destOrd="0" presId="urn:microsoft.com/office/officeart/2018/2/layout/IconVerticalSolidList"/>
    <dgm:cxn modelId="{0E725A18-FE29-4820-A7A2-0792D59B0B5B}" type="presOf" srcId="{1343C103-79D6-460B-BC49-3899DE68180D}" destId="{88149E1E-CA90-46D4-950C-51D5EB58F801}" srcOrd="0" destOrd="0" presId="urn:microsoft.com/office/officeart/2018/2/layout/IconVerticalSolidList"/>
    <dgm:cxn modelId="{E03C3E55-BCCF-406F-847F-F3BFB796E64D}" type="presOf" srcId="{43D66F1E-377F-4706-8592-D2D3C40EDC4B}" destId="{1F09E2F8-DE8E-40BF-928E-20744A6194F5}" srcOrd="0" destOrd="0" presId="urn:microsoft.com/office/officeart/2018/2/layout/IconVerticalSolidList"/>
    <dgm:cxn modelId="{FB2F3457-606D-44B1-A59C-9519EB0013AA}" type="presOf" srcId="{F536DBAF-8E06-45FC-AA88-F195A1AD9D78}" destId="{2A0E2227-EBBF-4C43-84BD-C73A32FEC4B0}" srcOrd="0" destOrd="0" presId="urn:microsoft.com/office/officeart/2018/2/layout/IconVerticalSolidList"/>
    <dgm:cxn modelId="{1631C565-5D6F-4FA1-B4FD-8DE71B546CE1}" type="presOf" srcId="{968B32FF-C9AF-472E-927C-6C0FF4B13DE9}" destId="{2E3FD4D3-9D8A-4E26-B730-016770AC2ECA}" srcOrd="0" destOrd="0" presId="urn:microsoft.com/office/officeart/2018/2/layout/IconVerticalSolidList"/>
    <dgm:cxn modelId="{570B846C-8A99-4585-BC9F-5AE21BBB5B2E}" srcId="{A8DAB074-BCEB-4426-A354-A9FBA9871BBC}" destId="{F536DBAF-8E06-45FC-AA88-F195A1AD9D78}" srcOrd="3" destOrd="0" parTransId="{A7A794DB-8D7E-4793-94CD-D57DAF938569}" sibTransId="{DA70F200-A48B-4714-9E22-382927DDE3BD}"/>
    <dgm:cxn modelId="{FE5F7872-4385-4BF4-92CA-34AB5DCFFEE8}" srcId="{A8DAB074-BCEB-4426-A354-A9FBA9871BBC}" destId="{968B32FF-C9AF-472E-927C-6C0FF4B13DE9}" srcOrd="1" destOrd="0" parTransId="{CCF84511-71D7-40E0-8600-F65453C1B946}" sibTransId="{3B1ED7E2-FD1A-4A71-A800-0E778E7700F0}"/>
    <dgm:cxn modelId="{D295B98C-A44F-4668-93AB-A5F360E15859}" type="presOf" srcId="{A8DAB074-BCEB-4426-A354-A9FBA9871BBC}" destId="{915A802F-1AEC-4BC1-81E1-19115C0E6C6F}" srcOrd="0" destOrd="0" presId="urn:microsoft.com/office/officeart/2018/2/layout/IconVerticalSolidList"/>
    <dgm:cxn modelId="{8FE1AD9C-7783-4532-8BB4-19F2949B1A73}" type="presOf" srcId="{943D43E9-C6C0-4F56-AE67-307588BBDB4B}" destId="{D24A99CC-A7B7-467E-B7AF-AED7793E9F97}" srcOrd="0" destOrd="0" presId="urn:microsoft.com/office/officeart/2018/2/layout/IconVerticalSolidList"/>
    <dgm:cxn modelId="{506DA1B5-B7E8-47E4-BAFA-33B2DDFB42E6}" srcId="{A8DAB074-BCEB-4426-A354-A9FBA9871BBC}" destId="{9A2E9002-A1A0-438F-9E58-79461BC787C0}" srcOrd="4" destOrd="0" parTransId="{938AA4DD-E45C-4959-82B5-117F46141526}" sibTransId="{AF68840A-5484-4FCB-A7ED-E9C6A966A8B5}"/>
    <dgm:cxn modelId="{950412D3-C370-4001-937E-D6B49DDB5791}" srcId="{A8DAB074-BCEB-4426-A354-A9FBA9871BBC}" destId="{43D66F1E-377F-4706-8592-D2D3C40EDC4B}" srcOrd="0" destOrd="0" parTransId="{5C098354-157C-41D9-BF72-460AF5C735A7}" sibTransId="{DA07C7B8-DA3F-4D99-8263-DC3764B0F2A9}"/>
    <dgm:cxn modelId="{C50513F1-DB97-493B-9895-9D5B18D75415}" srcId="{A8DAB074-BCEB-4426-A354-A9FBA9871BBC}" destId="{943D43E9-C6C0-4F56-AE67-307588BBDB4B}" srcOrd="2" destOrd="0" parTransId="{A31CFE3F-C0D9-47AA-BDC5-9CB33EDB8582}" sibTransId="{C045A71F-0963-4CCC-88A8-B3908C2577D5}"/>
    <dgm:cxn modelId="{A09DF4FA-AD63-4AA8-AB01-3F144313CA1A}" srcId="{A8DAB074-BCEB-4426-A354-A9FBA9871BBC}" destId="{1343C103-79D6-460B-BC49-3899DE68180D}" srcOrd="5" destOrd="0" parTransId="{F1D6EB74-83C1-48FB-B80F-FE9D4756EF35}" sibTransId="{247A4024-B5DF-4F11-A20B-FAC8411CA6CE}"/>
    <dgm:cxn modelId="{1792B61A-35F0-4C36-B3B5-7393A867F0A0}" type="presParOf" srcId="{915A802F-1AEC-4BC1-81E1-19115C0E6C6F}" destId="{EA8E163F-93ED-46E7-AB8F-74223B7C7744}" srcOrd="0" destOrd="0" presId="urn:microsoft.com/office/officeart/2018/2/layout/IconVerticalSolidList"/>
    <dgm:cxn modelId="{F44F77EE-CE79-427B-9253-FAB38D23C6D7}" type="presParOf" srcId="{EA8E163F-93ED-46E7-AB8F-74223B7C7744}" destId="{AAE30D17-3014-4EDD-8966-33BB66A61A76}" srcOrd="0" destOrd="0" presId="urn:microsoft.com/office/officeart/2018/2/layout/IconVerticalSolidList"/>
    <dgm:cxn modelId="{474AA468-727A-4267-BE20-629F72EBD8A1}" type="presParOf" srcId="{EA8E163F-93ED-46E7-AB8F-74223B7C7744}" destId="{44FFBFBE-8101-4A6D-B5EB-33C42BD16DD0}" srcOrd="1" destOrd="0" presId="urn:microsoft.com/office/officeart/2018/2/layout/IconVerticalSolidList"/>
    <dgm:cxn modelId="{DE7DFCEB-BC16-46DD-ABDB-78E52A414E2D}" type="presParOf" srcId="{EA8E163F-93ED-46E7-AB8F-74223B7C7744}" destId="{68849069-28B8-4A6A-A778-2EFE9E7770EB}" srcOrd="2" destOrd="0" presId="urn:microsoft.com/office/officeart/2018/2/layout/IconVerticalSolidList"/>
    <dgm:cxn modelId="{D0767E49-4AC5-47A3-AE81-DBA82DF5B05F}" type="presParOf" srcId="{EA8E163F-93ED-46E7-AB8F-74223B7C7744}" destId="{1F09E2F8-DE8E-40BF-928E-20744A6194F5}" srcOrd="3" destOrd="0" presId="urn:microsoft.com/office/officeart/2018/2/layout/IconVerticalSolidList"/>
    <dgm:cxn modelId="{C6D49037-800E-4051-95A0-EEC286B2653C}" type="presParOf" srcId="{915A802F-1AEC-4BC1-81E1-19115C0E6C6F}" destId="{9FE96E29-9799-44BE-BDD9-BB64DDF2624C}" srcOrd="1" destOrd="0" presId="urn:microsoft.com/office/officeart/2018/2/layout/IconVerticalSolidList"/>
    <dgm:cxn modelId="{8D0C6B49-D159-4DB9-85FC-CBFF9F255989}" type="presParOf" srcId="{915A802F-1AEC-4BC1-81E1-19115C0E6C6F}" destId="{3F0A9B6E-1774-4052-BADD-095B5B21E0DD}" srcOrd="2" destOrd="0" presId="urn:microsoft.com/office/officeart/2018/2/layout/IconVerticalSolidList"/>
    <dgm:cxn modelId="{432E5DF9-1EC8-4E5C-9D15-E0B5A294F30E}" type="presParOf" srcId="{3F0A9B6E-1774-4052-BADD-095B5B21E0DD}" destId="{D515AFE5-17EC-49A8-96B2-E65AE77279CE}" srcOrd="0" destOrd="0" presId="urn:microsoft.com/office/officeart/2018/2/layout/IconVerticalSolidList"/>
    <dgm:cxn modelId="{3285E9DD-51F8-4B12-AB82-30087E0B11A8}" type="presParOf" srcId="{3F0A9B6E-1774-4052-BADD-095B5B21E0DD}" destId="{E50A3C3B-18D1-49BD-8F7F-41D7712DAE2C}" srcOrd="1" destOrd="0" presId="urn:microsoft.com/office/officeart/2018/2/layout/IconVerticalSolidList"/>
    <dgm:cxn modelId="{AD0EED6C-3DC3-4DBE-91F8-CF491415BDFB}" type="presParOf" srcId="{3F0A9B6E-1774-4052-BADD-095B5B21E0DD}" destId="{61E72D6E-8F0F-49A0-A40A-16CD0A9FF7B5}" srcOrd="2" destOrd="0" presId="urn:microsoft.com/office/officeart/2018/2/layout/IconVerticalSolidList"/>
    <dgm:cxn modelId="{074902F8-E4C0-479B-AB17-92FAAE0251CC}" type="presParOf" srcId="{3F0A9B6E-1774-4052-BADD-095B5B21E0DD}" destId="{2E3FD4D3-9D8A-4E26-B730-016770AC2ECA}" srcOrd="3" destOrd="0" presId="urn:microsoft.com/office/officeart/2018/2/layout/IconVerticalSolidList"/>
    <dgm:cxn modelId="{23AFFD89-D597-49F1-AEB1-EBD3BF6B9DCB}" type="presParOf" srcId="{915A802F-1AEC-4BC1-81E1-19115C0E6C6F}" destId="{0073828A-CFF3-4460-AE29-0D9E993B3404}" srcOrd="3" destOrd="0" presId="urn:microsoft.com/office/officeart/2018/2/layout/IconVerticalSolidList"/>
    <dgm:cxn modelId="{01778807-3349-4180-BC07-E4634CD20FE2}" type="presParOf" srcId="{915A802F-1AEC-4BC1-81E1-19115C0E6C6F}" destId="{E4704E6C-859F-4955-A595-7E334B110A21}" srcOrd="4" destOrd="0" presId="urn:microsoft.com/office/officeart/2018/2/layout/IconVerticalSolidList"/>
    <dgm:cxn modelId="{2F531009-AA39-4F65-B1F3-A4F774D09A1E}" type="presParOf" srcId="{E4704E6C-859F-4955-A595-7E334B110A21}" destId="{48B157E5-029C-4426-8B42-4F1C61132947}" srcOrd="0" destOrd="0" presId="urn:microsoft.com/office/officeart/2018/2/layout/IconVerticalSolidList"/>
    <dgm:cxn modelId="{4E852645-2B3E-434B-BE66-FF8733E52ECB}" type="presParOf" srcId="{E4704E6C-859F-4955-A595-7E334B110A21}" destId="{908CCB87-EBC8-402B-81DE-1974EE32E26D}" srcOrd="1" destOrd="0" presId="urn:microsoft.com/office/officeart/2018/2/layout/IconVerticalSolidList"/>
    <dgm:cxn modelId="{5805B7B4-DDB7-4AE9-A45B-50FA24E5E694}" type="presParOf" srcId="{E4704E6C-859F-4955-A595-7E334B110A21}" destId="{53D093EB-E99A-4FBE-92B4-4194A2F65B1E}" srcOrd="2" destOrd="0" presId="urn:microsoft.com/office/officeart/2018/2/layout/IconVerticalSolidList"/>
    <dgm:cxn modelId="{241433CE-E7AE-4F0B-9A34-792413C0B091}" type="presParOf" srcId="{E4704E6C-859F-4955-A595-7E334B110A21}" destId="{D24A99CC-A7B7-467E-B7AF-AED7793E9F97}" srcOrd="3" destOrd="0" presId="urn:microsoft.com/office/officeart/2018/2/layout/IconVerticalSolidList"/>
    <dgm:cxn modelId="{941B287D-2FDE-4F1E-89BA-ED3448C5FFE0}" type="presParOf" srcId="{915A802F-1AEC-4BC1-81E1-19115C0E6C6F}" destId="{81495F6B-990E-4208-98CB-8E6489101D89}" srcOrd="5" destOrd="0" presId="urn:microsoft.com/office/officeart/2018/2/layout/IconVerticalSolidList"/>
    <dgm:cxn modelId="{168340CA-E1B9-4736-9B2E-C813361F1801}" type="presParOf" srcId="{915A802F-1AEC-4BC1-81E1-19115C0E6C6F}" destId="{380A0851-CF8E-4E78-B35F-F2D9E40D3E59}" srcOrd="6" destOrd="0" presId="urn:microsoft.com/office/officeart/2018/2/layout/IconVerticalSolidList"/>
    <dgm:cxn modelId="{22A18BCF-1421-41C7-AC32-D179AFD82607}" type="presParOf" srcId="{380A0851-CF8E-4E78-B35F-F2D9E40D3E59}" destId="{F58FAA6A-8C6B-43CC-8277-5C30690E61CF}" srcOrd="0" destOrd="0" presId="urn:microsoft.com/office/officeart/2018/2/layout/IconVerticalSolidList"/>
    <dgm:cxn modelId="{3B7EBDDB-CF73-49A7-8D1F-AE8390D591AD}" type="presParOf" srcId="{380A0851-CF8E-4E78-B35F-F2D9E40D3E59}" destId="{38795D01-877C-4A57-8CFD-EE85A41E6C9F}" srcOrd="1" destOrd="0" presId="urn:microsoft.com/office/officeart/2018/2/layout/IconVerticalSolidList"/>
    <dgm:cxn modelId="{32839D54-6FF7-491E-9AFC-CF13FB2A7486}" type="presParOf" srcId="{380A0851-CF8E-4E78-B35F-F2D9E40D3E59}" destId="{E56C7212-90E2-441B-88B6-2E195CCD5E29}" srcOrd="2" destOrd="0" presId="urn:microsoft.com/office/officeart/2018/2/layout/IconVerticalSolidList"/>
    <dgm:cxn modelId="{C447A807-C4AB-4E9D-8516-D75A2E28AAEA}" type="presParOf" srcId="{380A0851-CF8E-4E78-B35F-F2D9E40D3E59}" destId="{2A0E2227-EBBF-4C43-84BD-C73A32FEC4B0}" srcOrd="3" destOrd="0" presId="urn:microsoft.com/office/officeart/2018/2/layout/IconVerticalSolidList"/>
    <dgm:cxn modelId="{A9D55555-217A-45CB-A490-12B70B727239}" type="presParOf" srcId="{915A802F-1AEC-4BC1-81E1-19115C0E6C6F}" destId="{1EB53329-6133-4D0C-B289-B81BEF669128}" srcOrd="7" destOrd="0" presId="urn:microsoft.com/office/officeart/2018/2/layout/IconVerticalSolidList"/>
    <dgm:cxn modelId="{045EB826-91CB-48B0-8634-67B1C66F6DD7}" type="presParOf" srcId="{915A802F-1AEC-4BC1-81E1-19115C0E6C6F}" destId="{DB70DE3E-9E06-434D-8AA9-045A3E026FEA}" srcOrd="8" destOrd="0" presId="urn:microsoft.com/office/officeart/2018/2/layout/IconVerticalSolidList"/>
    <dgm:cxn modelId="{1F60BA5F-4E63-43BF-BB5B-521EAF9CBD6C}" type="presParOf" srcId="{DB70DE3E-9E06-434D-8AA9-045A3E026FEA}" destId="{BCBFEF6E-BA82-481A-993E-DB4E29B40E19}" srcOrd="0" destOrd="0" presId="urn:microsoft.com/office/officeart/2018/2/layout/IconVerticalSolidList"/>
    <dgm:cxn modelId="{B5F56CD3-EDFC-40A9-A824-D61CB4AFD8D9}" type="presParOf" srcId="{DB70DE3E-9E06-434D-8AA9-045A3E026FEA}" destId="{674B6756-A0AB-410A-85BF-F60F2EC2DB6B}" srcOrd="1" destOrd="0" presId="urn:microsoft.com/office/officeart/2018/2/layout/IconVerticalSolidList"/>
    <dgm:cxn modelId="{026C48C8-A59A-4160-B1A0-7C27E067FACF}" type="presParOf" srcId="{DB70DE3E-9E06-434D-8AA9-045A3E026FEA}" destId="{AA33BA3B-B1A5-4C8C-B7ED-7A5206B0D27F}" srcOrd="2" destOrd="0" presId="urn:microsoft.com/office/officeart/2018/2/layout/IconVerticalSolidList"/>
    <dgm:cxn modelId="{E69DD398-6442-4717-B4BA-3908E9131AE7}" type="presParOf" srcId="{DB70DE3E-9E06-434D-8AA9-045A3E026FEA}" destId="{6501F9FB-30E5-4880-8AC9-145752E8261D}" srcOrd="3" destOrd="0" presId="urn:microsoft.com/office/officeart/2018/2/layout/IconVerticalSolidList"/>
    <dgm:cxn modelId="{E74BC9CF-00DF-4F3A-A775-8E902170F6A8}" type="presParOf" srcId="{915A802F-1AEC-4BC1-81E1-19115C0E6C6F}" destId="{2197779F-60F0-4008-8D53-CF3EB633155B}" srcOrd="9" destOrd="0" presId="urn:microsoft.com/office/officeart/2018/2/layout/IconVerticalSolidList"/>
    <dgm:cxn modelId="{9B72A9E0-FFA3-4516-8548-B3E49867BB1D}" type="presParOf" srcId="{915A802F-1AEC-4BC1-81E1-19115C0E6C6F}" destId="{0D8FA65A-B973-41B3-A59E-2F3D7D3BBDA7}" srcOrd="10" destOrd="0" presId="urn:microsoft.com/office/officeart/2018/2/layout/IconVerticalSolidList"/>
    <dgm:cxn modelId="{17877B15-1448-43FF-90F2-BE3DF1FB2FE7}" type="presParOf" srcId="{0D8FA65A-B973-41B3-A59E-2F3D7D3BBDA7}" destId="{FAC33FA1-5FB1-4BF6-815C-C7EC52683C0D}" srcOrd="0" destOrd="0" presId="urn:microsoft.com/office/officeart/2018/2/layout/IconVerticalSolidList"/>
    <dgm:cxn modelId="{C0727F9A-4C92-4217-8906-0CC22172F047}" type="presParOf" srcId="{0D8FA65A-B973-41B3-A59E-2F3D7D3BBDA7}" destId="{701945E9-1C88-464B-9FE4-AA7F74516B6B}" srcOrd="1" destOrd="0" presId="urn:microsoft.com/office/officeart/2018/2/layout/IconVerticalSolidList"/>
    <dgm:cxn modelId="{3B7C7B85-9C89-4007-BE05-F2B9748CBFA7}" type="presParOf" srcId="{0D8FA65A-B973-41B3-A59E-2F3D7D3BBDA7}" destId="{10ED5BB1-6039-4EEA-A8D1-92B7AE27E9F6}" srcOrd="2" destOrd="0" presId="urn:microsoft.com/office/officeart/2018/2/layout/IconVerticalSolidList"/>
    <dgm:cxn modelId="{553FBB39-CCDD-44AA-A53A-C34A169C8FD3}" type="presParOf" srcId="{0D8FA65A-B973-41B3-A59E-2F3D7D3BBDA7}" destId="{88149E1E-CA90-46D4-950C-51D5EB58F80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88E00E-C00D-4399-927F-18A80E5F0E47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6B01ADC-0636-48B6-AA5D-11F3452402CA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600" cap="none" baseline="0" dirty="0">
              <a:latin typeface="+mj-lt"/>
            </a:rPr>
            <a:t>Train Phase:</a:t>
          </a:r>
        </a:p>
        <a:p>
          <a:pPr>
            <a:lnSpc>
              <a:spcPct val="100000"/>
            </a:lnSpc>
            <a:defRPr cap="all"/>
          </a:pPr>
          <a:r>
            <a:rPr lang="en-US" sz="1600" cap="none" baseline="0" dirty="0">
              <a:latin typeface="+mj-lt"/>
            </a:rPr>
            <a:t>Train an adversary model</a:t>
          </a:r>
        </a:p>
      </dgm:t>
    </dgm:pt>
    <dgm:pt modelId="{8B8B1776-FA58-4772-B096-7A5D465731DF}" type="parTrans" cxnId="{2C2613F5-AE7C-403B-AA8D-89FC2EFC6F3E}">
      <dgm:prSet/>
      <dgm:spPr/>
      <dgm:t>
        <a:bodyPr/>
        <a:lstStyle/>
        <a:p>
          <a:endParaRPr lang="en-US"/>
        </a:p>
      </dgm:t>
    </dgm:pt>
    <dgm:pt modelId="{558AB390-9B10-4FAA-B18D-E29C08BFBB99}" type="sibTrans" cxnId="{2C2613F5-AE7C-403B-AA8D-89FC2EFC6F3E}">
      <dgm:prSet/>
      <dgm:spPr/>
      <dgm:t>
        <a:bodyPr/>
        <a:lstStyle/>
        <a:p>
          <a:endParaRPr lang="en-US"/>
        </a:p>
      </dgm:t>
    </dgm:pt>
    <dgm:pt modelId="{033DF71A-75A7-4208-AD2B-EA40ED34649B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600" cap="none" baseline="0" dirty="0"/>
            <a:t>Evaluation Phase: </a:t>
          </a:r>
        </a:p>
        <a:p>
          <a:pPr>
            <a:lnSpc>
              <a:spcPct val="100000"/>
            </a:lnSpc>
            <a:defRPr cap="all"/>
          </a:pPr>
          <a:r>
            <a:rPr lang="en-US" sz="1600" cap="none" baseline="0" dirty="0"/>
            <a:t>Evaluate the adversary model</a:t>
          </a:r>
          <a:br>
            <a:rPr lang="en-US" sz="1600" cap="none" baseline="0" dirty="0"/>
          </a:br>
          <a:r>
            <a:rPr lang="en-US" sz="1600" cap="none" baseline="0" dirty="0"/>
            <a:t>on obfuscated sets</a:t>
          </a:r>
        </a:p>
      </dgm:t>
    </dgm:pt>
    <dgm:pt modelId="{A57E9D30-08DA-42A1-88F0-49D07EE28EB7}" type="parTrans" cxnId="{35528C4C-8B7E-4DDE-930B-3B42F26A9F90}">
      <dgm:prSet/>
      <dgm:spPr/>
      <dgm:t>
        <a:bodyPr/>
        <a:lstStyle/>
        <a:p>
          <a:endParaRPr lang="en-US"/>
        </a:p>
      </dgm:t>
    </dgm:pt>
    <dgm:pt modelId="{74C90247-524F-4B6B-BB6C-CC74F3B3DECE}" type="sibTrans" cxnId="{35528C4C-8B7E-4DDE-930B-3B42F26A9F90}">
      <dgm:prSet/>
      <dgm:spPr/>
      <dgm:t>
        <a:bodyPr/>
        <a:lstStyle/>
        <a:p>
          <a:endParaRPr lang="en-US"/>
        </a:p>
      </dgm:t>
    </dgm:pt>
    <dgm:pt modelId="{B19CFED9-0B2F-47E8-AB3F-F759592CA8A1}" type="pres">
      <dgm:prSet presAssocID="{E388E00E-C00D-4399-927F-18A80E5F0E47}" presName="root" presStyleCnt="0">
        <dgm:presLayoutVars>
          <dgm:dir/>
          <dgm:resizeHandles val="exact"/>
        </dgm:presLayoutVars>
      </dgm:prSet>
      <dgm:spPr/>
    </dgm:pt>
    <dgm:pt modelId="{D7068286-AAEA-46B3-8337-C467D6219840}" type="pres">
      <dgm:prSet presAssocID="{66B01ADC-0636-48B6-AA5D-11F3452402CA}" presName="compNode" presStyleCnt="0"/>
      <dgm:spPr/>
    </dgm:pt>
    <dgm:pt modelId="{F527CB00-C190-4EE6-9762-5C39948ED87F}" type="pres">
      <dgm:prSet presAssocID="{66B01ADC-0636-48B6-AA5D-11F3452402CA}" presName="iconBgRect" presStyleLbl="bgShp" presStyleIdx="0" presStyleCnt="2"/>
      <dgm:spPr/>
    </dgm:pt>
    <dgm:pt modelId="{E9AAF611-2CB7-49D3-A2A9-532796D95CBF}" type="pres">
      <dgm:prSet presAssocID="{66B01ADC-0636-48B6-AA5D-11F3452402CA}" presName="iconRect" presStyleLbl="node1" presStyleIdx="0" presStyleCnt="2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96B3076-BAA2-445D-A809-CE914B52D8A7}" type="pres">
      <dgm:prSet presAssocID="{66B01ADC-0636-48B6-AA5D-11F3452402CA}" presName="spaceRect" presStyleCnt="0"/>
      <dgm:spPr/>
    </dgm:pt>
    <dgm:pt modelId="{271D352E-BFE7-44D0-AC49-706CDA055C99}" type="pres">
      <dgm:prSet presAssocID="{66B01ADC-0636-48B6-AA5D-11F3452402CA}" presName="textRect" presStyleLbl="revTx" presStyleIdx="0" presStyleCnt="2">
        <dgm:presLayoutVars>
          <dgm:chMax val="1"/>
          <dgm:chPref val="1"/>
        </dgm:presLayoutVars>
      </dgm:prSet>
      <dgm:spPr/>
    </dgm:pt>
    <dgm:pt modelId="{D71D3FED-BDAA-45CC-99B6-E127E65FA124}" type="pres">
      <dgm:prSet presAssocID="{558AB390-9B10-4FAA-B18D-E29C08BFBB99}" presName="sibTrans" presStyleCnt="0"/>
      <dgm:spPr/>
    </dgm:pt>
    <dgm:pt modelId="{CC558329-C551-417F-9E34-540835071E20}" type="pres">
      <dgm:prSet presAssocID="{033DF71A-75A7-4208-AD2B-EA40ED34649B}" presName="compNode" presStyleCnt="0"/>
      <dgm:spPr/>
    </dgm:pt>
    <dgm:pt modelId="{3DDDB946-6127-4DFB-91ED-E02C2168E582}" type="pres">
      <dgm:prSet presAssocID="{033DF71A-75A7-4208-AD2B-EA40ED34649B}" presName="iconBgRect" presStyleLbl="bgShp" presStyleIdx="1" presStyleCnt="2"/>
      <dgm:spPr/>
    </dgm:pt>
    <dgm:pt modelId="{F4B9B6F4-E7FB-4A30-9D2B-DCC75982D9B0}" type="pres">
      <dgm:prSet presAssocID="{033DF71A-75A7-4208-AD2B-EA40ED34649B}" presName="iconRect" presStyleLbl="node1" presStyleIdx="1" presStyleCnt="2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F30C28CA-DD81-4C6C-B7F0-E369FB9EEEAA}" type="pres">
      <dgm:prSet presAssocID="{033DF71A-75A7-4208-AD2B-EA40ED34649B}" presName="spaceRect" presStyleCnt="0"/>
      <dgm:spPr/>
    </dgm:pt>
    <dgm:pt modelId="{A752E180-BD63-42FB-AF49-F3A5A19905CB}" type="pres">
      <dgm:prSet presAssocID="{033DF71A-75A7-4208-AD2B-EA40ED34649B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5397E40B-6432-4AEC-862F-B4D3723A18E5}" type="presOf" srcId="{66B01ADC-0636-48B6-AA5D-11F3452402CA}" destId="{271D352E-BFE7-44D0-AC49-706CDA055C99}" srcOrd="0" destOrd="0" presId="urn:microsoft.com/office/officeart/2018/5/layout/IconCircleLabelList"/>
    <dgm:cxn modelId="{830F7526-BD14-460A-B32C-64CE4E61E439}" type="presOf" srcId="{E388E00E-C00D-4399-927F-18A80E5F0E47}" destId="{B19CFED9-0B2F-47E8-AB3F-F759592CA8A1}" srcOrd="0" destOrd="0" presId="urn:microsoft.com/office/officeart/2018/5/layout/IconCircleLabelList"/>
    <dgm:cxn modelId="{35528C4C-8B7E-4DDE-930B-3B42F26A9F90}" srcId="{E388E00E-C00D-4399-927F-18A80E5F0E47}" destId="{033DF71A-75A7-4208-AD2B-EA40ED34649B}" srcOrd="1" destOrd="0" parTransId="{A57E9D30-08DA-42A1-88F0-49D07EE28EB7}" sibTransId="{74C90247-524F-4B6B-BB6C-CC74F3B3DECE}"/>
    <dgm:cxn modelId="{05C2AC6D-3378-4CC0-ADD1-780B70ECC860}" type="presOf" srcId="{033DF71A-75A7-4208-AD2B-EA40ED34649B}" destId="{A752E180-BD63-42FB-AF49-F3A5A19905CB}" srcOrd="0" destOrd="0" presId="urn:microsoft.com/office/officeart/2018/5/layout/IconCircleLabelList"/>
    <dgm:cxn modelId="{2C2613F5-AE7C-403B-AA8D-89FC2EFC6F3E}" srcId="{E388E00E-C00D-4399-927F-18A80E5F0E47}" destId="{66B01ADC-0636-48B6-AA5D-11F3452402CA}" srcOrd="0" destOrd="0" parTransId="{8B8B1776-FA58-4772-B096-7A5D465731DF}" sibTransId="{558AB390-9B10-4FAA-B18D-E29C08BFBB99}"/>
    <dgm:cxn modelId="{AC959F9B-17D6-47ED-B1D5-6BF2E90BC562}" type="presParOf" srcId="{B19CFED9-0B2F-47E8-AB3F-F759592CA8A1}" destId="{D7068286-AAEA-46B3-8337-C467D6219840}" srcOrd="0" destOrd="0" presId="urn:microsoft.com/office/officeart/2018/5/layout/IconCircleLabelList"/>
    <dgm:cxn modelId="{2A12C567-3474-43A9-9800-56ECD96BBAA7}" type="presParOf" srcId="{D7068286-AAEA-46B3-8337-C467D6219840}" destId="{F527CB00-C190-4EE6-9762-5C39948ED87F}" srcOrd="0" destOrd="0" presId="urn:microsoft.com/office/officeart/2018/5/layout/IconCircleLabelList"/>
    <dgm:cxn modelId="{0AC96FB3-F12E-4264-8B18-BAE78E059BEA}" type="presParOf" srcId="{D7068286-AAEA-46B3-8337-C467D6219840}" destId="{E9AAF611-2CB7-49D3-A2A9-532796D95CBF}" srcOrd="1" destOrd="0" presId="urn:microsoft.com/office/officeart/2018/5/layout/IconCircleLabelList"/>
    <dgm:cxn modelId="{DEC8950A-7291-4647-98C6-3C9084EF0E0E}" type="presParOf" srcId="{D7068286-AAEA-46B3-8337-C467D6219840}" destId="{296B3076-BAA2-445D-A809-CE914B52D8A7}" srcOrd="2" destOrd="0" presId="urn:microsoft.com/office/officeart/2018/5/layout/IconCircleLabelList"/>
    <dgm:cxn modelId="{B24AB0B1-DC61-4A46-9A70-63980796C427}" type="presParOf" srcId="{D7068286-AAEA-46B3-8337-C467D6219840}" destId="{271D352E-BFE7-44D0-AC49-706CDA055C99}" srcOrd="3" destOrd="0" presId="urn:microsoft.com/office/officeart/2018/5/layout/IconCircleLabelList"/>
    <dgm:cxn modelId="{496E38F4-677A-4CFA-8CBA-2E75546A67DE}" type="presParOf" srcId="{B19CFED9-0B2F-47E8-AB3F-F759592CA8A1}" destId="{D71D3FED-BDAA-45CC-99B6-E127E65FA124}" srcOrd="1" destOrd="0" presId="urn:microsoft.com/office/officeart/2018/5/layout/IconCircleLabelList"/>
    <dgm:cxn modelId="{5C326A7A-5108-42FD-9AA9-FC892615851E}" type="presParOf" srcId="{B19CFED9-0B2F-47E8-AB3F-F759592CA8A1}" destId="{CC558329-C551-417F-9E34-540835071E20}" srcOrd="2" destOrd="0" presId="urn:microsoft.com/office/officeart/2018/5/layout/IconCircleLabelList"/>
    <dgm:cxn modelId="{5FF5059B-B45A-4F8E-9CBB-AB7D8B5C4945}" type="presParOf" srcId="{CC558329-C551-417F-9E34-540835071E20}" destId="{3DDDB946-6127-4DFB-91ED-E02C2168E582}" srcOrd="0" destOrd="0" presId="urn:microsoft.com/office/officeart/2018/5/layout/IconCircleLabelList"/>
    <dgm:cxn modelId="{13A4B132-7A3A-40ED-AAAC-E89AB7924C2A}" type="presParOf" srcId="{CC558329-C551-417F-9E34-540835071E20}" destId="{F4B9B6F4-E7FB-4A30-9D2B-DCC75982D9B0}" srcOrd="1" destOrd="0" presId="urn:microsoft.com/office/officeart/2018/5/layout/IconCircleLabelList"/>
    <dgm:cxn modelId="{FC84706C-4096-4242-BB12-C77635CED29C}" type="presParOf" srcId="{CC558329-C551-417F-9E34-540835071E20}" destId="{F30C28CA-DD81-4C6C-B7F0-E369FB9EEEAA}" srcOrd="2" destOrd="0" presId="urn:microsoft.com/office/officeart/2018/5/layout/IconCircleLabelList"/>
    <dgm:cxn modelId="{FF268D18-6102-4489-A4F2-4ECD192C4DCF}" type="presParOf" srcId="{CC558329-C551-417F-9E34-540835071E20}" destId="{A752E180-BD63-42FB-AF49-F3A5A19905C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EB0785-C5B1-0948-BDAE-D8061B17974B}" type="doc">
      <dgm:prSet loTypeId="urn:microsoft.com/office/officeart/2005/8/layout/hierarchy3" loCatId="icon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51BB05CA-F7BA-4A42-85CD-711A056DDDB8}">
      <dgm:prSet phldrT="[Text]" custT="1"/>
      <dgm:spPr/>
      <dgm:t>
        <a:bodyPr/>
        <a:lstStyle/>
        <a:p>
          <a:r>
            <a:rPr lang="en-GB" sz="2000" dirty="0"/>
            <a:t>General Test</a:t>
          </a:r>
          <a:endParaRPr lang="en-US" sz="2000" dirty="0"/>
        </a:p>
      </dgm:t>
    </dgm:pt>
    <dgm:pt modelId="{42F27008-6505-5349-9E74-A7D8EC8878F4}" type="parTrans" cxnId="{E0F1A5AA-ABAA-AA4D-8AB6-EDB3C0491B77}">
      <dgm:prSet/>
      <dgm:spPr/>
      <dgm:t>
        <a:bodyPr/>
        <a:lstStyle/>
        <a:p>
          <a:endParaRPr lang="en-US"/>
        </a:p>
      </dgm:t>
    </dgm:pt>
    <dgm:pt modelId="{C527B4C6-68D1-BD4D-854E-9085063CD7DF}" type="sibTrans" cxnId="{E0F1A5AA-ABAA-AA4D-8AB6-EDB3C0491B77}">
      <dgm:prSet/>
      <dgm:spPr/>
      <dgm:t>
        <a:bodyPr/>
        <a:lstStyle/>
        <a:p>
          <a:endParaRPr lang="en-US"/>
        </a:p>
      </dgm:t>
    </dgm:pt>
    <dgm:pt modelId="{F94BB023-E73F-1C46-B1A0-041643695D56}">
      <dgm:prSet phldrT="[Text]" custT="1"/>
      <dgm:spPr/>
      <dgm:t>
        <a:bodyPr/>
        <a:lstStyle/>
        <a:p>
          <a:r>
            <a:rPr lang="en-US" sz="1800" dirty="0">
              <a:solidFill>
                <a:srgbClr val="C00000"/>
              </a:solidFill>
            </a:rPr>
            <a:t>Why ?</a:t>
          </a:r>
        </a:p>
        <a:p>
          <a:r>
            <a:rPr lang="en-US" sz="1800" dirty="0"/>
            <a:t>To see how resilient is DP mechanism in general against a </a:t>
          </a:r>
          <a:r>
            <a:rPr lang="en-US" sz="1800" dirty="0" err="1"/>
            <a:t>deobfuscation</a:t>
          </a:r>
          <a:r>
            <a:rPr lang="en-US" sz="1800" dirty="0"/>
            <a:t> attack</a:t>
          </a:r>
        </a:p>
      </dgm:t>
    </dgm:pt>
    <dgm:pt modelId="{671E7350-BB29-CE40-9DEF-C00665F3C6DD}" type="parTrans" cxnId="{0367BCFC-E8BA-6246-B8D9-157316726B5A}">
      <dgm:prSet/>
      <dgm:spPr/>
      <dgm:t>
        <a:bodyPr/>
        <a:lstStyle/>
        <a:p>
          <a:endParaRPr lang="en-US"/>
        </a:p>
      </dgm:t>
    </dgm:pt>
    <dgm:pt modelId="{992CA254-A244-414E-8533-55D4FA35E470}" type="sibTrans" cxnId="{0367BCFC-E8BA-6246-B8D9-157316726B5A}">
      <dgm:prSet/>
      <dgm:spPr/>
      <dgm:t>
        <a:bodyPr/>
        <a:lstStyle/>
        <a:p>
          <a:endParaRPr lang="en-US"/>
        </a:p>
      </dgm:t>
    </dgm:pt>
    <dgm:pt modelId="{711595B8-9088-314B-BBF2-216D6A9E5C31}">
      <dgm:prSet phldrT="[Text]" custT="1"/>
      <dgm:spPr/>
      <dgm:t>
        <a:bodyPr/>
        <a:lstStyle/>
        <a:p>
          <a:r>
            <a:rPr lang="en-GB" sz="2000" dirty="0"/>
            <a:t>Epsilon Test</a:t>
          </a:r>
          <a:endParaRPr lang="en-US" sz="2000" dirty="0"/>
        </a:p>
      </dgm:t>
    </dgm:pt>
    <dgm:pt modelId="{538ADD92-3366-C743-A0D1-789643CF234E}" type="parTrans" cxnId="{23E61E65-DE9C-244B-A947-A3D8F50FEC5A}">
      <dgm:prSet/>
      <dgm:spPr/>
      <dgm:t>
        <a:bodyPr/>
        <a:lstStyle/>
        <a:p>
          <a:endParaRPr lang="en-US"/>
        </a:p>
      </dgm:t>
    </dgm:pt>
    <dgm:pt modelId="{8FDC09F0-4C16-8541-BE18-F791535E04E6}" type="sibTrans" cxnId="{23E61E65-DE9C-244B-A947-A3D8F50FEC5A}">
      <dgm:prSet/>
      <dgm:spPr/>
      <dgm:t>
        <a:bodyPr/>
        <a:lstStyle/>
        <a:p>
          <a:endParaRPr lang="en-US"/>
        </a:p>
      </dgm:t>
    </dgm:pt>
    <dgm:pt modelId="{A2FAEA0A-ACBE-DB42-8364-F22D6E2BF21B}">
      <dgm:prSet phldrT="[Text]" custT="1"/>
      <dgm:spPr/>
      <dgm:t>
        <a:bodyPr/>
        <a:lstStyle/>
        <a:p>
          <a:r>
            <a:rPr lang="en-US" sz="1800" dirty="0">
              <a:solidFill>
                <a:srgbClr val="C00000"/>
              </a:solidFill>
            </a:rPr>
            <a:t>Why ?</a:t>
          </a:r>
        </a:p>
        <a:p>
          <a:r>
            <a:rPr lang="en-US" sz="1800" dirty="0"/>
            <a:t>To see how resilience of DP mechanism changes per </a:t>
          </a:r>
          <a:r>
            <a:rPr lang="en-GB" sz="1800" dirty="0"/>
            <a:t>𝜺</a:t>
          </a:r>
          <a:endParaRPr lang="en-US" sz="1800" dirty="0"/>
        </a:p>
      </dgm:t>
    </dgm:pt>
    <dgm:pt modelId="{37C54311-6802-3B48-A2D5-13C61A6D6E97}" type="parTrans" cxnId="{80C962D4-32E2-DB45-900E-4D49F843209E}">
      <dgm:prSet/>
      <dgm:spPr/>
      <dgm:t>
        <a:bodyPr/>
        <a:lstStyle/>
        <a:p>
          <a:endParaRPr lang="en-US"/>
        </a:p>
      </dgm:t>
    </dgm:pt>
    <dgm:pt modelId="{BF0B1E5B-E248-8247-8CA5-985C443BB416}" type="sibTrans" cxnId="{80C962D4-32E2-DB45-900E-4D49F843209E}">
      <dgm:prSet/>
      <dgm:spPr/>
      <dgm:t>
        <a:bodyPr/>
        <a:lstStyle/>
        <a:p>
          <a:endParaRPr lang="en-US"/>
        </a:p>
      </dgm:t>
    </dgm:pt>
    <dgm:pt modelId="{714D4F75-9BE9-A64C-AA03-A8892C006C89}">
      <dgm:prSet phldrT="[Text]" custT="1"/>
      <dgm:spPr/>
      <dgm:t>
        <a:bodyPr/>
        <a:lstStyle/>
        <a:p>
          <a:r>
            <a:rPr lang="en-GB" sz="2000" dirty="0" err="1"/>
            <a:t>Deobfuscation</a:t>
          </a:r>
          <a:r>
            <a:rPr lang="en-GB" sz="2000" dirty="0"/>
            <a:t> Test</a:t>
          </a:r>
          <a:endParaRPr lang="en-US" sz="2000" dirty="0"/>
        </a:p>
      </dgm:t>
    </dgm:pt>
    <dgm:pt modelId="{A074DFFD-1D9F-1E40-A85F-3911FA150D13}" type="parTrans" cxnId="{77EEA367-AB9E-1944-802D-55FB25B3E8E0}">
      <dgm:prSet/>
      <dgm:spPr/>
      <dgm:t>
        <a:bodyPr/>
        <a:lstStyle/>
        <a:p>
          <a:endParaRPr lang="en-US"/>
        </a:p>
      </dgm:t>
    </dgm:pt>
    <dgm:pt modelId="{02A98859-62C2-A946-AD91-7002E85A1043}" type="sibTrans" cxnId="{77EEA367-AB9E-1944-802D-55FB25B3E8E0}">
      <dgm:prSet/>
      <dgm:spPr/>
      <dgm:t>
        <a:bodyPr/>
        <a:lstStyle/>
        <a:p>
          <a:endParaRPr lang="en-US"/>
        </a:p>
      </dgm:t>
    </dgm:pt>
    <dgm:pt modelId="{FC5C3067-1597-3C4F-84F9-DAE67FA3B1AF}">
      <dgm:prSet phldrT="[Text]" custT="1"/>
      <dgm:spPr/>
      <dgm:t>
        <a:bodyPr/>
        <a:lstStyle/>
        <a:p>
          <a:r>
            <a:rPr lang="en-US" sz="1800" dirty="0">
              <a:solidFill>
                <a:srgbClr val="C00000"/>
              </a:solidFill>
            </a:rPr>
            <a:t>Why ?</a:t>
          </a:r>
        </a:p>
        <a:p>
          <a:r>
            <a:rPr lang="en-US" sz="1800" dirty="0"/>
            <a:t>To see if text generation models are more prone to errors after an initial incorrectly predicted word earlier in the sentence.</a:t>
          </a:r>
        </a:p>
      </dgm:t>
    </dgm:pt>
    <dgm:pt modelId="{894FBFFA-FE8D-D141-B14F-1BA234D3457F}" type="parTrans" cxnId="{977C40BD-6CC9-E546-B481-9D274FD1F47F}">
      <dgm:prSet/>
      <dgm:spPr/>
      <dgm:t>
        <a:bodyPr/>
        <a:lstStyle/>
        <a:p>
          <a:endParaRPr lang="en-US"/>
        </a:p>
      </dgm:t>
    </dgm:pt>
    <dgm:pt modelId="{08308AF2-577C-E949-A0BE-9704C23AA872}" type="sibTrans" cxnId="{977C40BD-6CC9-E546-B481-9D274FD1F47F}">
      <dgm:prSet/>
      <dgm:spPr/>
      <dgm:t>
        <a:bodyPr/>
        <a:lstStyle/>
        <a:p>
          <a:endParaRPr lang="en-US"/>
        </a:p>
      </dgm:t>
    </dgm:pt>
    <dgm:pt modelId="{E3B46488-E8CD-EE4B-940B-CBCAFAFBCB49}" type="pres">
      <dgm:prSet presAssocID="{8CEB0785-C5B1-0948-BDAE-D8061B17974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178B21C-EF96-C640-B569-07A5688E1F50}" type="pres">
      <dgm:prSet presAssocID="{51BB05CA-F7BA-4A42-85CD-711A056DDDB8}" presName="root" presStyleCnt="0"/>
      <dgm:spPr/>
    </dgm:pt>
    <dgm:pt modelId="{F2BE8CE3-0CE4-6548-8B77-E890E9E9DC1C}" type="pres">
      <dgm:prSet presAssocID="{51BB05CA-F7BA-4A42-85CD-711A056DDDB8}" presName="rootComposite" presStyleCnt="0"/>
      <dgm:spPr/>
    </dgm:pt>
    <dgm:pt modelId="{5C525B1F-2BDB-2140-BE5B-8B9FA141307C}" type="pres">
      <dgm:prSet presAssocID="{51BB05CA-F7BA-4A42-85CD-711A056DDDB8}" presName="rootText" presStyleLbl="node1" presStyleIdx="0" presStyleCnt="3"/>
      <dgm:spPr/>
    </dgm:pt>
    <dgm:pt modelId="{FF799F3F-8C49-BC4B-9D0E-C64FD7DBF070}" type="pres">
      <dgm:prSet presAssocID="{51BB05CA-F7BA-4A42-85CD-711A056DDDB8}" presName="rootConnector" presStyleLbl="node1" presStyleIdx="0" presStyleCnt="3"/>
      <dgm:spPr/>
    </dgm:pt>
    <dgm:pt modelId="{D7AB3569-D14C-6C40-9D50-A46B0CA2B0DD}" type="pres">
      <dgm:prSet presAssocID="{51BB05CA-F7BA-4A42-85CD-711A056DDDB8}" presName="childShape" presStyleCnt="0"/>
      <dgm:spPr/>
    </dgm:pt>
    <dgm:pt modelId="{68E773AE-2165-AA44-8635-134C87E1E3C3}" type="pres">
      <dgm:prSet presAssocID="{671E7350-BB29-CE40-9DEF-C00665F3C6DD}" presName="Name13" presStyleLbl="parChTrans1D2" presStyleIdx="0" presStyleCnt="3"/>
      <dgm:spPr/>
    </dgm:pt>
    <dgm:pt modelId="{959FAAB9-CB97-E044-A206-6574B8C3C1E9}" type="pres">
      <dgm:prSet presAssocID="{F94BB023-E73F-1C46-B1A0-041643695D56}" presName="childText" presStyleLbl="bgAcc1" presStyleIdx="0" presStyleCnt="3">
        <dgm:presLayoutVars>
          <dgm:bulletEnabled val="1"/>
        </dgm:presLayoutVars>
      </dgm:prSet>
      <dgm:spPr/>
    </dgm:pt>
    <dgm:pt modelId="{F177191E-5992-5B4F-9691-C32D8D2F7EED}" type="pres">
      <dgm:prSet presAssocID="{711595B8-9088-314B-BBF2-216D6A9E5C31}" presName="root" presStyleCnt="0"/>
      <dgm:spPr/>
    </dgm:pt>
    <dgm:pt modelId="{61BC11DD-7C8B-324D-ADFA-B84C9250E631}" type="pres">
      <dgm:prSet presAssocID="{711595B8-9088-314B-BBF2-216D6A9E5C31}" presName="rootComposite" presStyleCnt="0"/>
      <dgm:spPr/>
    </dgm:pt>
    <dgm:pt modelId="{32B0F272-E3E4-3642-802A-CEC871CDC724}" type="pres">
      <dgm:prSet presAssocID="{711595B8-9088-314B-BBF2-216D6A9E5C31}" presName="rootText" presStyleLbl="node1" presStyleIdx="1" presStyleCnt="3"/>
      <dgm:spPr/>
    </dgm:pt>
    <dgm:pt modelId="{1DDF2EC4-7C7F-E841-AC2F-AC1900E818D8}" type="pres">
      <dgm:prSet presAssocID="{711595B8-9088-314B-BBF2-216D6A9E5C31}" presName="rootConnector" presStyleLbl="node1" presStyleIdx="1" presStyleCnt="3"/>
      <dgm:spPr/>
    </dgm:pt>
    <dgm:pt modelId="{652EB8A8-849B-C84D-BA32-25074E7D3920}" type="pres">
      <dgm:prSet presAssocID="{711595B8-9088-314B-BBF2-216D6A9E5C31}" presName="childShape" presStyleCnt="0"/>
      <dgm:spPr/>
    </dgm:pt>
    <dgm:pt modelId="{507AACDA-31B0-4346-8F62-D9815B7DF1E6}" type="pres">
      <dgm:prSet presAssocID="{37C54311-6802-3B48-A2D5-13C61A6D6E97}" presName="Name13" presStyleLbl="parChTrans1D2" presStyleIdx="1" presStyleCnt="3"/>
      <dgm:spPr/>
    </dgm:pt>
    <dgm:pt modelId="{5EB4EB35-D04E-8443-A6AF-98B157096C07}" type="pres">
      <dgm:prSet presAssocID="{A2FAEA0A-ACBE-DB42-8364-F22D6E2BF21B}" presName="childText" presStyleLbl="bgAcc1" presStyleIdx="1" presStyleCnt="3">
        <dgm:presLayoutVars>
          <dgm:bulletEnabled val="1"/>
        </dgm:presLayoutVars>
      </dgm:prSet>
      <dgm:spPr/>
    </dgm:pt>
    <dgm:pt modelId="{9B777A35-97B0-6944-8345-7E2362F563B6}" type="pres">
      <dgm:prSet presAssocID="{714D4F75-9BE9-A64C-AA03-A8892C006C89}" presName="root" presStyleCnt="0"/>
      <dgm:spPr/>
    </dgm:pt>
    <dgm:pt modelId="{C515381E-B45C-6045-B9A5-0E268E164576}" type="pres">
      <dgm:prSet presAssocID="{714D4F75-9BE9-A64C-AA03-A8892C006C89}" presName="rootComposite" presStyleCnt="0"/>
      <dgm:spPr/>
    </dgm:pt>
    <dgm:pt modelId="{1A0799EB-FEEB-FE4B-B18D-CF90465288DF}" type="pres">
      <dgm:prSet presAssocID="{714D4F75-9BE9-A64C-AA03-A8892C006C89}" presName="rootText" presStyleLbl="node1" presStyleIdx="2" presStyleCnt="3"/>
      <dgm:spPr/>
    </dgm:pt>
    <dgm:pt modelId="{7A56A07F-A493-C242-9248-FC5EE53DAABD}" type="pres">
      <dgm:prSet presAssocID="{714D4F75-9BE9-A64C-AA03-A8892C006C89}" presName="rootConnector" presStyleLbl="node1" presStyleIdx="2" presStyleCnt="3"/>
      <dgm:spPr/>
    </dgm:pt>
    <dgm:pt modelId="{2B2EBE24-0D46-6049-AE98-290B99EA5828}" type="pres">
      <dgm:prSet presAssocID="{714D4F75-9BE9-A64C-AA03-A8892C006C89}" presName="childShape" presStyleCnt="0"/>
      <dgm:spPr/>
    </dgm:pt>
    <dgm:pt modelId="{25E703B5-275C-AC46-BB48-6F2E5175C287}" type="pres">
      <dgm:prSet presAssocID="{894FBFFA-FE8D-D141-B14F-1BA234D3457F}" presName="Name13" presStyleLbl="parChTrans1D2" presStyleIdx="2" presStyleCnt="3"/>
      <dgm:spPr/>
    </dgm:pt>
    <dgm:pt modelId="{D3BFD3DA-5B0F-F54C-BACA-85D4565A7B5A}" type="pres">
      <dgm:prSet presAssocID="{FC5C3067-1597-3C4F-84F9-DAE67FA3B1AF}" presName="childText" presStyleLbl="bgAcc1" presStyleIdx="2" presStyleCnt="3" custScaleY="124372">
        <dgm:presLayoutVars>
          <dgm:bulletEnabled val="1"/>
        </dgm:presLayoutVars>
      </dgm:prSet>
      <dgm:spPr/>
    </dgm:pt>
  </dgm:ptLst>
  <dgm:cxnLst>
    <dgm:cxn modelId="{A5AF6015-F884-AB4A-8DE8-5061B752DD68}" type="presOf" srcId="{F94BB023-E73F-1C46-B1A0-041643695D56}" destId="{959FAAB9-CB97-E044-A206-6574B8C3C1E9}" srcOrd="0" destOrd="0" presId="urn:microsoft.com/office/officeart/2005/8/layout/hierarchy3"/>
    <dgm:cxn modelId="{E5679B17-5B58-294C-A40B-C273EEF6215E}" type="presOf" srcId="{894FBFFA-FE8D-D141-B14F-1BA234D3457F}" destId="{25E703B5-275C-AC46-BB48-6F2E5175C287}" srcOrd="0" destOrd="0" presId="urn:microsoft.com/office/officeart/2005/8/layout/hierarchy3"/>
    <dgm:cxn modelId="{E66D6827-2455-7042-B5E9-B9C41BE8F2B1}" type="presOf" srcId="{51BB05CA-F7BA-4A42-85CD-711A056DDDB8}" destId="{FF799F3F-8C49-BC4B-9D0E-C64FD7DBF070}" srcOrd="1" destOrd="0" presId="urn:microsoft.com/office/officeart/2005/8/layout/hierarchy3"/>
    <dgm:cxn modelId="{23E61E65-DE9C-244B-A947-A3D8F50FEC5A}" srcId="{8CEB0785-C5B1-0948-BDAE-D8061B17974B}" destId="{711595B8-9088-314B-BBF2-216D6A9E5C31}" srcOrd="1" destOrd="0" parTransId="{538ADD92-3366-C743-A0D1-789643CF234E}" sibTransId="{8FDC09F0-4C16-8541-BE18-F791535E04E6}"/>
    <dgm:cxn modelId="{77EEA367-AB9E-1944-802D-55FB25B3E8E0}" srcId="{8CEB0785-C5B1-0948-BDAE-D8061B17974B}" destId="{714D4F75-9BE9-A64C-AA03-A8892C006C89}" srcOrd="2" destOrd="0" parTransId="{A074DFFD-1D9F-1E40-A85F-3911FA150D13}" sibTransId="{02A98859-62C2-A946-AD91-7002E85A1043}"/>
    <dgm:cxn modelId="{CBF7A76A-7E1D-1841-8E76-3C76BAB22121}" type="presOf" srcId="{A2FAEA0A-ACBE-DB42-8364-F22D6E2BF21B}" destId="{5EB4EB35-D04E-8443-A6AF-98B157096C07}" srcOrd="0" destOrd="0" presId="urn:microsoft.com/office/officeart/2005/8/layout/hierarchy3"/>
    <dgm:cxn modelId="{096B027E-48C2-5744-8465-B41E24F9B997}" type="presOf" srcId="{FC5C3067-1597-3C4F-84F9-DAE67FA3B1AF}" destId="{D3BFD3DA-5B0F-F54C-BACA-85D4565A7B5A}" srcOrd="0" destOrd="0" presId="urn:microsoft.com/office/officeart/2005/8/layout/hierarchy3"/>
    <dgm:cxn modelId="{5D3B9681-9571-1744-A4D5-6F04DC662661}" type="presOf" srcId="{37C54311-6802-3B48-A2D5-13C61A6D6E97}" destId="{507AACDA-31B0-4346-8F62-D9815B7DF1E6}" srcOrd="0" destOrd="0" presId="urn:microsoft.com/office/officeart/2005/8/layout/hierarchy3"/>
    <dgm:cxn modelId="{451D6DA6-330A-7540-96CB-C1302E472588}" type="presOf" srcId="{671E7350-BB29-CE40-9DEF-C00665F3C6DD}" destId="{68E773AE-2165-AA44-8635-134C87E1E3C3}" srcOrd="0" destOrd="0" presId="urn:microsoft.com/office/officeart/2005/8/layout/hierarchy3"/>
    <dgm:cxn modelId="{B8C604A7-6EAA-F748-B28E-92CD63AE8492}" type="presOf" srcId="{51BB05CA-F7BA-4A42-85CD-711A056DDDB8}" destId="{5C525B1F-2BDB-2140-BE5B-8B9FA141307C}" srcOrd="0" destOrd="0" presId="urn:microsoft.com/office/officeart/2005/8/layout/hierarchy3"/>
    <dgm:cxn modelId="{E0F1A5AA-ABAA-AA4D-8AB6-EDB3C0491B77}" srcId="{8CEB0785-C5B1-0948-BDAE-D8061B17974B}" destId="{51BB05CA-F7BA-4A42-85CD-711A056DDDB8}" srcOrd="0" destOrd="0" parTransId="{42F27008-6505-5349-9E74-A7D8EC8878F4}" sibTransId="{C527B4C6-68D1-BD4D-854E-9085063CD7DF}"/>
    <dgm:cxn modelId="{041C32BD-E0B2-5B4C-AA2F-E7B6BF2D104D}" type="presOf" srcId="{714D4F75-9BE9-A64C-AA03-A8892C006C89}" destId="{1A0799EB-FEEB-FE4B-B18D-CF90465288DF}" srcOrd="0" destOrd="0" presId="urn:microsoft.com/office/officeart/2005/8/layout/hierarchy3"/>
    <dgm:cxn modelId="{977C40BD-6CC9-E546-B481-9D274FD1F47F}" srcId="{714D4F75-9BE9-A64C-AA03-A8892C006C89}" destId="{FC5C3067-1597-3C4F-84F9-DAE67FA3B1AF}" srcOrd="0" destOrd="0" parTransId="{894FBFFA-FE8D-D141-B14F-1BA234D3457F}" sibTransId="{08308AF2-577C-E949-A0BE-9704C23AA872}"/>
    <dgm:cxn modelId="{F7B842C9-F86F-124F-B07C-25BA7D0DF63C}" type="presOf" srcId="{8CEB0785-C5B1-0948-BDAE-D8061B17974B}" destId="{E3B46488-E8CD-EE4B-940B-CBCAFAFBCB49}" srcOrd="0" destOrd="0" presId="urn:microsoft.com/office/officeart/2005/8/layout/hierarchy3"/>
    <dgm:cxn modelId="{80C962D4-32E2-DB45-900E-4D49F843209E}" srcId="{711595B8-9088-314B-BBF2-216D6A9E5C31}" destId="{A2FAEA0A-ACBE-DB42-8364-F22D6E2BF21B}" srcOrd="0" destOrd="0" parTransId="{37C54311-6802-3B48-A2D5-13C61A6D6E97}" sibTransId="{BF0B1E5B-E248-8247-8CA5-985C443BB416}"/>
    <dgm:cxn modelId="{E77CB3E2-EAB1-A54D-8E49-4214A3B364C8}" type="presOf" srcId="{711595B8-9088-314B-BBF2-216D6A9E5C31}" destId="{32B0F272-E3E4-3642-802A-CEC871CDC724}" srcOrd="0" destOrd="0" presId="urn:microsoft.com/office/officeart/2005/8/layout/hierarchy3"/>
    <dgm:cxn modelId="{2C9284EB-BE30-8A48-AC82-ED6772FB3BA9}" type="presOf" srcId="{714D4F75-9BE9-A64C-AA03-A8892C006C89}" destId="{7A56A07F-A493-C242-9248-FC5EE53DAABD}" srcOrd="1" destOrd="0" presId="urn:microsoft.com/office/officeart/2005/8/layout/hierarchy3"/>
    <dgm:cxn modelId="{8D7887FA-3D38-A746-99A4-5BA2AC535CAE}" type="presOf" srcId="{711595B8-9088-314B-BBF2-216D6A9E5C31}" destId="{1DDF2EC4-7C7F-E841-AC2F-AC1900E818D8}" srcOrd="1" destOrd="0" presId="urn:microsoft.com/office/officeart/2005/8/layout/hierarchy3"/>
    <dgm:cxn modelId="{0367BCFC-E8BA-6246-B8D9-157316726B5A}" srcId="{51BB05CA-F7BA-4A42-85CD-711A056DDDB8}" destId="{F94BB023-E73F-1C46-B1A0-041643695D56}" srcOrd="0" destOrd="0" parTransId="{671E7350-BB29-CE40-9DEF-C00665F3C6DD}" sibTransId="{992CA254-A244-414E-8533-55D4FA35E470}"/>
    <dgm:cxn modelId="{C54291EE-2EDF-E440-A3F7-064ADE77D406}" type="presParOf" srcId="{E3B46488-E8CD-EE4B-940B-CBCAFAFBCB49}" destId="{C178B21C-EF96-C640-B569-07A5688E1F50}" srcOrd="0" destOrd="0" presId="urn:microsoft.com/office/officeart/2005/8/layout/hierarchy3"/>
    <dgm:cxn modelId="{4F5AC640-60A0-B842-BCAD-42C922ACB43F}" type="presParOf" srcId="{C178B21C-EF96-C640-B569-07A5688E1F50}" destId="{F2BE8CE3-0CE4-6548-8B77-E890E9E9DC1C}" srcOrd="0" destOrd="0" presId="urn:microsoft.com/office/officeart/2005/8/layout/hierarchy3"/>
    <dgm:cxn modelId="{FF1F3E12-F6E5-6C4E-AB4A-05818DB91DED}" type="presParOf" srcId="{F2BE8CE3-0CE4-6548-8B77-E890E9E9DC1C}" destId="{5C525B1F-2BDB-2140-BE5B-8B9FA141307C}" srcOrd="0" destOrd="0" presId="urn:microsoft.com/office/officeart/2005/8/layout/hierarchy3"/>
    <dgm:cxn modelId="{43250221-2595-2B4F-8642-6C2154FFC67A}" type="presParOf" srcId="{F2BE8CE3-0CE4-6548-8B77-E890E9E9DC1C}" destId="{FF799F3F-8C49-BC4B-9D0E-C64FD7DBF070}" srcOrd="1" destOrd="0" presId="urn:microsoft.com/office/officeart/2005/8/layout/hierarchy3"/>
    <dgm:cxn modelId="{F09B2E7B-ECB8-6647-9DE3-DBE9A7C8D396}" type="presParOf" srcId="{C178B21C-EF96-C640-B569-07A5688E1F50}" destId="{D7AB3569-D14C-6C40-9D50-A46B0CA2B0DD}" srcOrd="1" destOrd="0" presId="urn:microsoft.com/office/officeart/2005/8/layout/hierarchy3"/>
    <dgm:cxn modelId="{87BA731E-71BF-CA43-AA90-AF558A43B9B1}" type="presParOf" srcId="{D7AB3569-D14C-6C40-9D50-A46B0CA2B0DD}" destId="{68E773AE-2165-AA44-8635-134C87E1E3C3}" srcOrd="0" destOrd="0" presId="urn:microsoft.com/office/officeart/2005/8/layout/hierarchy3"/>
    <dgm:cxn modelId="{E6310987-3E28-4F44-9B52-F79B0B205935}" type="presParOf" srcId="{D7AB3569-D14C-6C40-9D50-A46B0CA2B0DD}" destId="{959FAAB9-CB97-E044-A206-6574B8C3C1E9}" srcOrd="1" destOrd="0" presId="urn:microsoft.com/office/officeart/2005/8/layout/hierarchy3"/>
    <dgm:cxn modelId="{3B03BB8B-E53A-F741-BE46-C573B87DA037}" type="presParOf" srcId="{E3B46488-E8CD-EE4B-940B-CBCAFAFBCB49}" destId="{F177191E-5992-5B4F-9691-C32D8D2F7EED}" srcOrd="1" destOrd="0" presId="urn:microsoft.com/office/officeart/2005/8/layout/hierarchy3"/>
    <dgm:cxn modelId="{EEFBDAF9-3EDB-3C40-993A-AF722BDC507E}" type="presParOf" srcId="{F177191E-5992-5B4F-9691-C32D8D2F7EED}" destId="{61BC11DD-7C8B-324D-ADFA-B84C9250E631}" srcOrd="0" destOrd="0" presId="urn:microsoft.com/office/officeart/2005/8/layout/hierarchy3"/>
    <dgm:cxn modelId="{09D0AA5E-9A34-974C-92A2-4AA13F8CC1FF}" type="presParOf" srcId="{61BC11DD-7C8B-324D-ADFA-B84C9250E631}" destId="{32B0F272-E3E4-3642-802A-CEC871CDC724}" srcOrd="0" destOrd="0" presId="urn:microsoft.com/office/officeart/2005/8/layout/hierarchy3"/>
    <dgm:cxn modelId="{643D71E6-4ED2-E249-928D-BEF2BD0F5F22}" type="presParOf" srcId="{61BC11DD-7C8B-324D-ADFA-B84C9250E631}" destId="{1DDF2EC4-7C7F-E841-AC2F-AC1900E818D8}" srcOrd="1" destOrd="0" presId="urn:microsoft.com/office/officeart/2005/8/layout/hierarchy3"/>
    <dgm:cxn modelId="{AFDE9F25-C93E-5342-B9AE-E63FCC2572D0}" type="presParOf" srcId="{F177191E-5992-5B4F-9691-C32D8D2F7EED}" destId="{652EB8A8-849B-C84D-BA32-25074E7D3920}" srcOrd="1" destOrd="0" presId="urn:microsoft.com/office/officeart/2005/8/layout/hierarchy3"/>
    <dgm:cxn modelId="{3B92EAB7-874C-7848-9513-1C723B97019D}" type="presParOf" srcId="{652EB8A8-849B-C84D-BA32-25074E7D3920}" destId="{507AACDA-31B0-4346-8F62-D9815B7DF1E6}" srcOrd="0" destOrd="0" presId="urn:microsoft.com/office/officeart/2005/8/layout/hierarchy3"/>
    <dgm:cxn modelId="{8F0A8A1D-CF8D-E941-BF35-0BA65EF659BE}" type="presParOf" srcId="{652EB8A8-849B-C84D-BA32-25074E7D3920}" destId="{5EB4EB35-D04E-8443-A6AF-98B157096C07}" srcOrd="1" destOrd="0" presId="urn:microsoft.com/office/officeart/2005/8/layout/hierarchy3"/>
    <dgm:cxn modelId="{5E72DEC1-D136-B640-AA0B-1FC4D9B39E9C}" type="presParOf" srcId="{E3B46488-E8CD-EE4B-940B-CBCAFAFBCB49}" destId="{9B777A35-97B0-6944-8345-7E2362F563B6}" srcOrd="2" destOrd="0" presId="urn:microsoft.com/office/officeart/2005/8/layout/hierarchy3"/>
    <dgm:cxn modelId="{A3F57DE2-38B3-3148-9CBB-1123846BED8A}" type="presParOf" srcId="{9B777A35-97B0-6944-8345-7E2362F563B6}" destId="{C515381E-B45C-6045-B9A5-0E268E164576}" srcOrd="0" destOrd="0" presId="urn:microsoft.com/office/officeart/2005/8/layout/hierarchy3"/>
    <dgm:cxn modelId="{4DB0DBC2-9796-7E41-8CD8-11C3D50A24EB}" type="presParOf" srcId="{C515381E-B45C-6045-B9A5-0E268E164576}" destId="{1A0799EB-FEEB-FE4B-B18D-CF90465288DF}" srcOrd="0" destOrd="0" presId="urn:microsoft.com/office/officeart/2005/8/layout/hierarchy3"/>
    <dgm:cxn modelId="{BA2308D7-A75B-9345-8886-868EC8E8D702}" type="presParOf" srcId="{C515381E-B45C-6045-B9A5-0E268E164576}" destId="{7A56A07F-A493-C242-9248-FC5EE53DAABD}" srcOrd="1" destOrd="0" presId="urn:microsoft.com/office/officeart/2005/8/layout/hierarchy3"/>
    <dgm:cxn modelId="{D7A92AB8-1F9D-5A4F-A7BB-1F1EC90EBCE0}" type="presParOf" srcId="{9B777A35-97B0-6944-8345-7E2362F563B6}" destId="{2B2EBE24-0D46-6049-AE98-290B99EA5828}" srcOrd="1" destOrd="0" presId="urn:microsoft.com/office/officeart/2005/8/layout/hierarchy3"/>
    <dgm:cxn modelId="{37BB96D0-9190-0449-91AA-ADABD7FEE516}" type="presParOf" srcId="{2B2EBE24-0D46-6049-AE98-290B99EA5828}" destId="{25E703B5-275C-AC46-BB48-6F2E5175C287}" srcOrd="0" destOrd="0" presId="urn:microsoft.com/office/officeart/2005/8/layout/hierarchy3"/>
    <dgm:cxn modelId="{C94E9749-8D4E-E643-8E1A-FEC287C4578F}" type="presParOf" srcId="{2B2EBE24-0D46-6049-AE98-290B99EA5828}" destId="{D3BFD3DA-5B0F-F54C-BACA-85D4565A7B5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15F83F-0DA9-ED47-AA92-AA2603A7049B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A14050-B911-864F-A49F-32C2630460E1}">
      <dgm:prSet/>
      <dgm:spPr/>
      <dgm:t>
        <a:bodyPr/>
        <a:lstStyle/>
        <a:p>
          <a:r>
            <a:rPr lang="en-US" dirty="0"/>
            <a:t>1</a:t>
          </a:r>
        </a:p>
      </dgm:t>
    </dgm:pt>
    <dgm:pt modelId="{4ABB11D9-1A8D-7B46-9D1A-0A31D89453E6}" type="parTrans" cxnId="{F5C936C7-CAE6-4444-9F2F-0C556C9B9D65}">
      <dgm:prSet/>
      <dgm:spPr/>
      <dgm:t>
        <a:bodyPr/>
        <a:lstStyle/>
        <a:p>
          <a:endParaRPr lang="en-US"/>
        </a:p>
      </dgm:t>
    </dgm:pt>
    <dgm:pt modelId="{CB3A3539-2184-FD4B-BE74-238DD812D32A}" type="sibTrans" cxnId="{F5C936C7-CAE6-4444-9F2F-0C556C9B9D65}">
      <dgm:prSet/>
      <dgm:spPr/>
      <dgm:t>
        <a:bodyPr/>
        <a:lstStyle/>
        <a:p>
          <a:endParaRPr lang="en-US"/>
        </a:p>
      </dgm:t>
    </dgm:pt>
    <dgm:pt modelId="{1EC41C45-8876-E742-B582-57060D19A9BD}">
      <dgm:prSet/>
      <dgm:spPr/>
      <dgm:t>
        <a:bodyPr/>
        <a:lstStyle/>
        <a:p>
          <a:r>
            <a:rPr lang="en-US" dirty="0"/>
            <a:t>4</a:t>
          </a:r>
        </a:p>
      </dgm:t>
    </dgm:pt>
    <dgm:pt modelId="{E232DB62-E9CA-6A4C-BC54-71D2D3E06CC6}" type="parTrans" cxnId="{6124C90B-978B-E146-B5CC-8AC787D1883A}">
      <dgm:prSet/>
      <dgm:spPr/>
      <dgm:t>
        <a:bodyPr/>
        <a:lstStyle/>
        <a:p>
          <a:endParaRPr lang="en-US"/>
        </a:p>
      </dgm:t>
    </dgm:pt>
    <dgm:pt modelId="{6DE112BA-E56F-7440-996B-7552DA011353}" type="sibTrans" cxnId="{6124C90B-978B-E146-B5CC-8AC787D1883A}">
      <dgm:prSet/>
      <dgm:spPr/>
      <dgm:t>
        <a:bodyPr/>
        <a:lstStyle/>
        <a:p>
          <a:endParaRPr lang="en-US"/>
        </a:p>
      </dgm:t>
    </dgm:pt>
    <dgm:pt modelId="{43195A27-9962-2444-A4D8-66715DCAEE24}">
      <dgm:prSet/>
      <dgm:spPr/>
      <dgm:t>
        <a:bodyPr/>
        <a:lstStyle/>
        <a:p>
          <a:r>
            <a:rPr lang="en-US" dirty="0"/>
            <a:t>Familiarity with the DP Mechanism is Advantages for Attackers</a:t>
          </a:r>
        </a:p>
      </dgm:t>
    </dgm:pt>
    <dgm:pt modelId="{11A7F797-8C75-B842-B467-1C730250FAA4}" type="parTrans" cxnId="{B2C27F7E-06C6-D844-807A-209280305F4E}">
      <dgm:prSet/>
      <dgm:spPr/>
      <dgm:t>
        <a:bodyPr/>
        <a:lstStyle/>
        <a:p>
          <a:endParaRPr lang="en-US"/>
        </a:p>
      </dgm:t>
    </dgm:pt>
    <dgm:pt modelId="{308C83B8-2AED-0E42-AA8C-47664BB14D96}" type="sibTrans" cxnId="{B2C27F7E-06C6-D844-807A-209280305F4E}">
      <dgm:prSet/>
      <dgm:spPr/>
      <dgm:t>
        <a:bodyPr/>
        <a:lstStyle/>
        <a:p>
          <a:endParaRPr lang="en-US"/>
        </a:p>
      </dgm:t>
    </dgm:pt>
    <dgm:pt modelId="{AE88E8EE-311E-E348-A82D-134F54164E8C}">
      <dgm:prSet/>
      <dgm:spPr/>
      <dgm:t>
        <a:bodyPr/>
        <a:lstStyle/>
        <a:p>
          <a:r>
            <a:rPr lang="en-US" dirty="0"/>
            <a:t>3</a:t>
          </a:r>
        </a:p>
      </dgm:t>
    </dgm:pt>
    <dgm:pt modelId="{461C356F-B7EA-BB4E-833C-ACF5FAF388EE}" type="parTrans" cxnId="{9A3355CA-EEE0-2D42-A5F3-23C60BA25530}">
      <dgm:prSet/>
      <dgm:spPr/>
      <dgm:t>
        <a:bodyPr/>
        <a:lstStyle/>
        <a:p>
          <a:endParaRPr lang="en-US"/>
        </a:p>
      </dgm:t>
    </dgm:pt>
    <dgm:pt modelId="{5045CD52-0160-D04D-9999-3C95A04A8CB0}" type="sibTrans" cxnId="{9A3355CA-EEE0-2D42-A5F3-23C60BA25530}">
      <dgm:prSet/>
      <dgm:spPr/>
      <dgm:t>
        <a:bodyPr/>
        <a:lstStyle/>
        <a:p>
          <a:endParaRPr lang="en-US"/>
        </a:p>
      </dgm:t>
    </dgm:pt>
    <dgm:pt modelId="{320BD3E9-8BBA-D644-A73E-AA36E6B43DA9}">
      <dgm:prSet/>
      <dgm:spPr/>
      <dgm:t>
        <a:bodyPr/>
        <a:lstStyle/>
        <a:p>
          <a:r>
            <a:rPr lang="en-US" dirty="0"/>
            <a:t>Epsilon Knowledge is Negligible for Adversaries</a:t>
          </a:r>
        </a:p>
      </dgm:t>
    </dgm:pt>
    <dgm:pt modelId="{4714C766-E082-3F4A-9686-CC7D6BFF36E2}" type="parTrans" cxnId="{FBDA4450-19D6-1F47-B75F-AE8E0847687C}">
      <dgm:prSet/>
      <dgm:spPr/>
      <dgm:t>
        <a:bodyPr/>
        <a:lstStyle/>
        <a:p>
          <a:endParaRPr lang="en-US"/>
        </a:p>
      </dgm:t>
    </dgm:pt>
    <dgm:pt modelId="{42DF3D15-699E-4347-BA94-6B30128437A7}" type="sibTrans" cxnId="{FBDA4450-19D6-1F47-B75F-AE8E0847687C}">
      <dgm:prSet/>
      <dgm:spPr/>
      <dgm:t>
        <a:bodyPr/>
        <a:lstStyle/>
        <a:p>
          <a:endParaRPr lang="en-US"/>
        </a:p>
      </dgm:t>
    </dgm:pt>
    <dgm:pt modelId="{0B75F9DA-04F1-3445-A0CF-00E0BDB7E9C1}">
      <dgm:prSet/>
      <dgm:spPr/>
      <dgm:t>
        <a:bodyPr/>
        <a:lstStyle/>
        <a:p>
          <a:r>
            <a:rPr lang="en-US" dirty="0"/>
            <a:t>The Importance Lies in Obfuscation Percentage, Not Location</a:t>
          </a:r>
        </a:p>
      </dgm:t>
    </dgm:pt>
    <dgm:pt modelId="{4C5E5080-D70E-E54B-811E-004DE76583E9}" type="parTrans" cxnId="{039CB839-E954-5A4A-9D2B-F48340116190}">
      <dgm:prSet/>
      <dgm:spPr/>
      <dgm:t>
        <a:bodyPr/>
        <a:lstStyle/>
        <a:p>
          <a:endParaRPr lang="en-US"/>
        </a:p>
      </dgm:t>
    </dgm:pt>
    <dgm:pt modelId="{426023B0-3DD8-8747-ADC4-6F8B5224753F}" type="sibTrans" cxnId="{039CB839-E954-5A4A-9D2B-F48340116190}">
      <dgm:prSet/>
      <dgm:spPr/>
      <dgm:t>
        <a:bodyPr/>
        <a:lstStyle/>
        <a:p>
          <a:endParaRPr lang="en-US"/>
        </a:p>
      </dgm:t>
    </dgm:pt>
    <dgm:pt modelId="{5BCCCB26-9853-A245-88AD-59B36BA3646D}">
      <dgm:prSet/>
      <dgm:spPr/>
      <dgm:t>
        <a:bodyPr/>
        <a:lstStyle/>
        <a:p>
          <a:r>
            <a:rPr lang="en-US" dirty="0"/>
            <a:t>2</a:t>
          </a:r>
        </a:p>
      </dgm:t>
    </dgm:pt>
    <dgm:pt modelId="{D0B85F72-6475-EA41-9928-2645F855B23D}" type="parTrans" cxnId="{FB9DE313-1280-8044-B8D1-F8C2F4D1BD19}">
      <dgm:prSet/>
      <dgm:spPr/>
      <dgm:t>
        <a:bodyPr/>
        <a:lstStyle/>
        <a:p>
          <a:endParaRPr lang="en-US"/>
        </a:p>
      </dgm:t>
    </dgm:pt>
    <dgm:pt modelId="{FDFE49DE-DC19-424E-8266-59774D05CFF1}" type="sibTrans" cxnId="{FB9DE313-1280-8044-B8D1-F8C2F4D1BD19}">
      <dgm:prSet/>
      <dgm:spPr/>
      <dgm:t>
        <a:bodyPr/>
        <a:lstStyle/>
        <a:p>
          <a:endParaRPr lang="en-US"/>
        </a:p>
      </dgm:t>
    </dgm:pt>
    <dgm:pt modelId="{DFF593C9-B4BD-974A-99E7-7939B21C43F9}">
      <dgm:prSet/>
      <dgm:spPr/>
      <dgm:t>
        <a:bodyPr/>
        <a:lstStyle/>
        <a:p>
          <a:r>
            <a:rPr lang="en-US" dirty="0"/>
            <a:t>The Significance of Training Dataset Similarity to the Test Set</a:t>
          </a:r>
        </a:p>
      </dgm:t>
    </dgm:pt>
    <dgm:pt modelId="{153816C8-7763-7548-9FB8-3DFE0EB08326}" type="parTrans" cxnId="{3870A2EE-52DA-C84E-8AC2-86BC8BC7D4F9}">
      <dgm:prSet/>
      <dgm:spPr/>
      <dgm:t>
        <a:bodyPr/>
        <a:lstStyle/>
        <a:p>
          <a:endParaRPr lang="en-US"/>
        </a:p>
      </dgm:t>
    </dgm:pt>
    <dgm:pt modelId="{10DE936D-5EDD-7C4F-956D-B4E65BD24CA8}" type="sibTrans" cxnId="{3870A2EE-52DA-C84E-8AC2-86BC8BC7D4F9}">
      <dgm:prSet/>
      <dgm:spPr/>
      <dgm:t>
        <a:bodyPr/>
        <a:lstStyle/>
        <a:p>
          <a:endParaRPr lang="en-US"/>
        </a:p>
      </dgm:t>
    </dgm:pt>
    <dgm:pt modelId="{052F87FA-3B47-6A4D-B6FC-6A6F1B68CF85}">
      <dgm:prSet/>
      <dgm:spPr/>
      <dgm:t>
        <a:bodyPr/>
        <a:lstStyle/>
        <a:p>
          <a:r>
            <a:rPr lang="en-US" dirty="0"/>
            <a:t>5</a:t>
          </a:r>
        </a:p>
      </dgm:t>
    </dgm:pt>
    <dgm:pt modelId="{F416219D-FA1D-7745-8F0B-E628F17FE407}" type="parTrans" cxnId="{31D06447-DFD3-784B-B5B7-D0FFEFE55721}">
      <dgm:prSet/>
      <dgm:spPr/>
      <dgm:t>
        <a:bodyPr/>
        <a:lstStyle/>
        <a:p>
          <a:endParaRPr lang="en-US"/>
        </a:p>
      </dgm:t>
    </dgm:pt>
    <dgm:pt modelId="{158DA233-8153-1747-AFA5-F939399F11CE}" type="sibTrans" cxnId="{31D06447-DFD3-784B-B5B7-D0FFEFE55721}">
      <dgm:prSet/>
      <dgm:spPr/>
      <dgm:t>
        <a:bodyPr/>
        <a:lstStyle/>
        <a:p>
          <a:endParaRPr lang="en-US"/>
        </a:p>
      </dgm:t>
    </dgm:pt>
    <dgm:pt modelId="{E7270B7B-9BF0-004A-9F1E-DBE5490E55A7}">
      <dgm:prSet/>
      <dgm:spPr/>
      <dgm:t>
        <a:bodyPr/>
        <a:lstStyle/>
        <a:p>
          <a:r>
            <a:rPr lang="en-US" dirty="0"/>
            <a:t>Absence of Error Accumulation in Text Generation Models</a:t>
          </a:r>
        </a:p>
      </dgm:t>
    </dgm:pt>
    <dgm:pt modelId="{8B948781-5C06-FB4E-B6A8-FEE6966A8303}" type="parTrans" cxnId="{3468B1DD-C108-D641-96A1-B1331DA161A4}">
      <dgm:prSet/>
      <dgm:spPr/>
      <dgm:t>
        <a:bodyPr/>
        <a:lstStyle/>
        <a:p>
          <a:endParaRPr lang="en-US"/>
        </a:p>
      </dgm:t>
    </dgm:pt>
    <dgm:pt modelId="{DACC7430-B3B2-6A40-8292-53C2D0748D44}" type="sibTrans" cxnId="{3468B1DD-C108-D641-96A1-B1331DA161A4}">
      <dgm:prSet/>
      <dgm:spPr/>
      <dgm:t>
        <a:bodyPr/>
        <a:lstStyle/>
        <a:p>
          <a:endParaRPr lang="en-US"/>
        </a:p>
      </dgm:t>
    </dgm:pt>
    <dgm:pt modelId="{EB77B392-83A4-2641-9BF7-7974A1D18779}" type="pres">
      <dgm:prSet presAssocID="{6B15F83F-0DA9-ED47-AA92-AA2603A7049B}" presName="Name0" presStyleCnt="0">
        <dgm:presLayoutVars>
          <dgm:dir/>
          <dgm:animLvl val="lvl"/>
          <dgm:resizeHandles val="exact"/>
        </dgm:presLayoutVars>
      </dgm:prSet>
      <dgm:spPr/>
    </dgm:pt>
    <dgm:pt modelId="{206E5B86-FD32-BA4B-9E55-243C14CC8539}" type="pres">
      <dgm:prSet presAssocID="{E8A14050-B911-864F-A49F-32C2630460E1}" presName="linNode" presStyleCnt="0"/>
      <dgm:spPr/>
    </dgm:pt>
    <dgm:pt modelId="{B903CAAD-C109-E04E-BFCE-12F1E7C4A059}" type="pres">
      <dgm:prSet presAssocID="{E8A14050-B911-864F-A49F-32C2630460E1}" presName="parentText" presStyleLbl="node1" presStyleIdx="0" presStyleCnt="5" custScaleX="24319">
        <dgm:presLayoutVars>
          <dgm:chMax val="1"/>
          <dgm:bulletEnabled val="1"/>
        </dgm:presLayoutVars>
      </dgm:prSet>
      <dgm:spPr/>
    </dgm:pt>
    <dgm:pt modelId="{7F5AFD9A-BF21-894D-920A-79CD55502A31}" type="pres">
      <dgm:prSet presAssocID="{E8A14050-B911-864F-A49F-32C2630460E1}" presName="descendantText" presStyleLbl="alignAccFollowNode1" presStyleIdx="0" presStyleCnt="5">
        <dgm:presLayoutVars>
          <dgm:bulletEnabled val="1"/>
        </dgm:presLayoutVars>
      </dgm:prSet>
      <dgm:spPr/>
    </dgm:pt>
    <dgm:pt modelId="{1AD28A06-4370-064D-ABA4-736EB2011991}" type="pres">
      <dgm:prSet presAssocID="{CB3A3539-2184-FD4B-BE74-238DD812D32A}" presName="sp" presStyleCnt="0"/>
      <dgm:spPr/>
    </dgm:pt>
    <dgm:pt modelId="{1F962789-CB13-1744-B625-5B000EFFBECC}" type="pres">
      <dgm:prSet presAssocID="{5BCCCB26-9853-A245-88AD-59B36BA3646D}" presName="linNode" presStyleCnt="0"/>
      <dgm:spPr/>
    </dgm:pt>
    <dgm:pt modelId="{326A2D25-6A77-D448-BDE2-9BA56BB49C49}" type="pres">
      <dgm:prSet presAssocID="{5BCCCB26-9853-A245-88AD-59B36BA3646D}" presName="parentText" presStyleLbl="node1" presStyleIdx="1" presStyleCnt="5" custScaleX="24319">
        <dgm:presLayoutVars>
          <dgm:chMax val="1"/>
          <dgm:bulletEnabled val="1"/>
        </dgm:presLayoutVars>
      </dgm:prSet>
      <dgm:spPr/>
    </dgm:pt>
    <dgm:pt modelId="{2BF97522-14F2-5D41-9633-3EB9F006554C}" type="pres">
      <dgm:prSet presAssocID="{5BCCCB26-9853-A245-88AD-59B36BA3646D}" presName="descendantText" presStyleLbl="alignAccFollowNode1" presStyleIdx="1" presStyleCnt="5">
        <dgm:presLayoutVars>
          <dgm:bulletEnabled val="1"/>
        </dgm:presLayoutVars>
      </dgm:prSet>
      <dgm:spPr/>
    </dgm:pt>
    <dgm:pt modelId="{B9977831-4CE2-E94D-9514-3F3C6E1D8D74}" type="pres">
      <dgm:prSet presAssocID="{FDFE49DE-DC19-424E-8266-59774D05CFF1}" presName="sp" presStyleCnt="0"/>
      <dgm:spPr/>
    </dgm:pt>
    <dgm:pt modelId="{BEC42A01-12A3-7544-8D13-E19F7C12B0AE}" type="pres">
      <dgm:prSet presAssocID="{AE88E8EE-311E-E348-A82D-134F54164E8C}" presName="linNode" presStyleCnt="0"/>
      <dgm:spPr/>
    </dgm:pt>
    <dgm:pt modelId="{D89A8C71-8495-664A-BA66-0C2E1480D901}" type="pres">
      <dgm:prSet presAssocID="{AE88E8EE-311E-E348-A82D-134F54164E8C}" presName="parentText" presStyleLbl="node1" presStyleIdx="2" presStyleCnt="5" custScaleX="24319">
        <dgm:presLayoutVars>
          <dgm:chMax val="1"/>
          <dgm:bulletEnabled val="1"/>
        </dgm:presLayoutVars>
      </dgm:prSet>
      <dgm:spPr/>
    </dgm:pt>
    <dgm:pt modelId="{00CD8EC0-331F-CF49-B9DC-2A9DB8141ED5}" type="pres">
      <dgm:prSet presAssocID="{AE88E8EE-311E-E348-A82D-134F54164E8C}" presName="descendantText" presStyleLbl="alignAccFollowNode1" presStyleIdx="2" presStyleCnt="5">
        <dgm:presLayoutVars>
          <dgm:bulletEnabled val="1"/>
        </dgm:presLayoutVars>
      </dgm:prSet>
      <dgm:spPr/>
    </dgm:pt>
    <dgm:pt modelId="{017DF377-25DA-B84A-89B7-0FF0F048B447}" type="pres">
      <dgm:prSet presAssocID="{5045CD52-0160-D04D-9999-3C95A04A8CB0}" presName="sp" presStyleCnt="0"/>
      <dgm:spPr/>
    </dgm:pt>
    <dgm:pt modelId="{133653D5-7B7A-534E-9074-42E7BB1B8083}" type="pres">
      <dgm:prSet presAssocID="{1EC41C45-8876-E742-B582-57060D19A9BD}" presName="linNode" presStyleCnt="0"/>
      <dgm:spPr/>
    </dgm:pt>
    <dgm:pt modelId="{1912CDB1-4C3C-AC4F-8A45-51A3F9B0CA5E}" type="pres">
      <dgm:prSet presAssocID="{1EC41C45-8876-E742-B582-57060D19A9BD}" presName="parentText" presStyleLbl="node1" presStyleIdx="3" presStyleCnt="5" custScaleX="24319">
        <dgm:presLayoutVars>
          <dgm:chMax val="1"/>
          <dgm:bulletEnabled val="1"/>
        </dgm:presLayoutVars>
      </dgm:prSet>
      <dgm:spPr/>
    </dgm:pt>
    <dgm:pt modelId="{EF519E5B-D11D-0044-9D9C-773BC574F300}" type="pres">
      <dgm:prSet presAssocID="{1EC41C45-8876-E742-B582-57060D19A9BD}" presName="descendantText" presStyleLbl="alignAccFollowNode1" presStyleIdx="3" presStyleCnt="5">
        <dgm:presLayoutVars>
          <dgm:bulletEnabled val="1"/>
        </dgm:presLayoutVars>
      </dgm:prSet>
      <dgm:spPr/>
    </dgm:pt>
    <dgm:pt modelId="{7851B8FD-B091-304D-985E-FD9C8B433AEC}" type="pres">
      <dgm:prSet presAssocID="{6DE112BA-E56F-7440-996B-7552DA011353}" presName="sp" presStyleCnt="0"/>
      <dgm:spPr/>
    </dgm:pt>
    <dgm:pt modelId="{C5CBE4D5-218F-BE4C-A773-5F6BF2B7D5EA}" type="pres">
      <dgm:prSet presAssocID="{052F87FA-3B47-6A4D-B6FC-6A6F1B68CF85}" presName="linNode" presStyleCnt="0"/>
      <dgm:spPr/>
    </dgm:pt>
    <dgm:pt modelId="{EAC21FB5-0314-7141-9B87-5B6B19D289C3}" type="pres">
      <dgm:prSet presAssocID="{052F87FA-3B47-6A4D-B6FC-6A6F1B68CF85}" presName="parentText" presStyleLbl="node1" presStyleIdx="4" presStyleCnt="5" custScaleX="24319">
        <dgm:presLayoutVars>
          <dgm:chMax val="1"/>
          <dgm:bulletEnabled val="1"/>
        </dgm:presLayoutVars>
      </dgm:prSet>
      <dgm:spPr/>
    </dgm:pt>
    <dgm:pt modelId="{D1456DE6-8571-0445-9500-4F055783521C}" type="pres">
      <dgm:prSet presAssocID="{052F87FA-3B47-6A4D-B6FC-6A6F1B68CF85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1FA4BA00-2596-A248-9825-149B323BA85B}" type="presOf" srcId="{052F87FA-3B47-6A4D-B6FC-6A6F1B68CF85}" destId="{EAC21FB5-0314-7141-9B87-5B6B19D289C3}" srcOrd="0" destOrd="0" presId="urn:microsoft.com/office/officeart/2005/8/layout/vList5"/>
    <dgm:cxn modelId="{6124C90B-978B-E146-B5CC-8AC787D1883A}" srcId="{6B15F83F-0DA9-ED47-AA92-AA2603A7049B}" destId="{1EC41C45-8876-E742-B582-57060D19A9BD}" srcOrd="3" destOrd="0" parTransId="{E232DB62-E9CA-6A4C-BC54-71D2D3E06CC6}" sibTransId="{6DE112BA-E56F-7440-996B-7552DA011353}"/>
    <dgm:cxn modelId="{C2C39210-711A-E24E-979A-C008FDAD9F84}" type="presOf" srcId="{E7270B7B-9BF0-004A-9F1E-DBE5490E55A7}" destId="{D1456DE6-8571-0445-9500-4F055783521C}" srcOrd="0" destOrd="0" presId="urn:microsoft.com/office/officeart/2005/8/layout/vList5"/>
    <dgm:cxn modelId="{12BDF311-7B03-2D4D-8F9E-FF61978145A9}" type="presOf" srcId="{DFF593C9-B4BD-974A-99E7-7939B21C43F9}" destId="{2BF97522-14F2-5D41-9633-3EB9F006554C}" srcOrd="0" destOrd="0" presId="urn:microsoft.com/office/officeart/2005/8/layout/vList5"/>
    <dgm:cxn modelId="{FB9DE313-1280-8044-B8D1-F8C2F4D1BD19}" srcId="{6B15F83F-0DA9-ED47-AA92-AA2603A7049B}" destId="{5BCCCB26-9853-A245-88AD-59B36BA3646D}" srcOrd="1" destOrd="0" parTransId="{D0B85F72-6475-EA41-9928-2645F855B23D}" sibTransId="{FDFE49DE-DC19-424E-8266-59774D05CFF1}"/>
    <dgm:cxn modelId="{CE8E171D-945D-D647-9031-BE7C9619E09E}" type="presOf" srcId="{E8A14050-B911-864F-A49F-32C2630460E1}" destId="{B903CAAD-C109-E04E-BFCE-12F1E7C4A059}" srcOrd="0" destOrd="0" presId="urn:microsoft.com/office/officeart/2005/8/layout/vList5"/>
    <dgm:cxn modelId="{039CB839-E954-5A4A-9D2B-F48340116190}" srcId="{1EC41C45-8876-E742-B582-57060D19A9BD}" destId="{0B75F9DA-04F1-3445-A0CF-00E0BDB7E9C1}" srcOrd="0" destOrd="0" parTransId="{4C5E5080-D70E-E54B-811E-004DE76583E9}" sibTransId="{426023B0-3DD8-8747-ADC4-6F8B5224753F}"/>
    <dgm:cxn modelId="{31D06447-DFD3-784B-B5B7-D0FFEFE55721}" srcId="{6B15F83F-0DA9-ED47-AA92-AA2603A7049B}" destId="{052F87FA-3B47-6A4D-B6FC-6A6F1B68CF85}" srcOrd="4" destOrd="0" parTransId="{F416219D-FA1D-7745-8F0B-E628F17FE407}" sibTransId="{158DA233-8153-1747-AFA5-F939399F11CE}"/>
    <dgm:cxn modelId="{6A16DD4B-BDC6-A74A-85EE-DCCC32A58988}" type="presOf" srcId="{43195A27-9962-2444-A4D8-66715DCAEE24}" destId="{7F5AFD9A-BF21-894D-920A-79CD55502A31}" srcOrd="0" destOrd="0" presId="urn:microsoft.com/office/officeart/2005/8/layout/vList5"/>
    <dgm:cxn modelId="{FBDA4450-19D6-1F47-B75F-AE8E0847687C}" srcId="{AE88E8EE-311E-E348-A82D-134F54164E8C}" destId="{320BD3E9-8BBA-D644-A73E-AA36E6B43DA9}" srcOrd="0" destOrd="0" parTransId="{4714C766-E082-3F4A-9686-CC7D6BFF36E2}" sibTransId="{42DF3D15-699E-4347-BA94-6B30128437A7}"/>
    <dgm:cxn modelId="{B2C27F7E-06C6-D844-807A-209280305F4E}" srcId="{E8A14050-B911-864F-A49F-32C2630460E1}" destId="{43195A27-9962-2444-A4D8-66715DCAEE24}" srcOrd="0" destOrd="0" parTransId="{11A7F797-8C75-B842-B467-1C730250FAA4}" sibTransId="{308C83B8-2AED-0E42-AA8C-47664BB14D96}"/>
    <dgm:cxn modelId="{17AF9B83-A06B-A64E-BD28-1FAF5C8309C4}" type="presOf" srcId="{320BD3E9-8BBA-D644-A73E-AA36E6B43DA9}" destId="{00CD8EC0-331F-CF49-B9DC-2A9DB8141ED5}" srcOrd="0" destOrd="0" presId="urn:microsoft.com/office/officeart/2005/8/layout/vList5"/>
    <dgm:cxn modelId="{A8FDCF8D-18F4-4C43-A221-7333772676B7}" type="presOf" srcId="{1EC41C45-8876-E742-B582-57060D19A9BD}" destId="{1912CDB1-4C3C-AC4F-8A45-51A3F9B0CA5E}" srcOrd="0" destOrd="0" presId="urn:microsoft.com/office/officeart/2005/8/layout/vList5"/>
    <dgm:cxn modelId="{D5353A9E-A474-1041-B16E-56CF841DCC94}" type="presOf" srcId="{0B75F9DA-04F1-3445-A0CF-00E0BDB7E9C1}" destId="{EF519E5B-D11D-0044-9D9C-773BC574F300}" srcOrd="0" destOrd="0" presId="urn:microsoft.com/office/officeart/2005/8/layout/vList5"/>
    <dgm:cxn modelId="{56EE5EB1-9425-E049-A2BB-46F07DB278B2}" type="presOf" srcId="{5BCCCB26-9853-A245-88AD-59B36BA3646D}" destId="{326A2D25-6A77-D448-BDE2-9BA56BB49C49}" srcOrd="0" destOrd="0" presId="urn:microsoft.com/office/officeart/2005/8/layout/vList5"/>
    <dgm:cxn modelId="{DF3F02C1-ADB5-4F42-B114-FF6453FB87F3}" type="presOf" srcId="{6B15F83F-0DA9-ED47-AA92-AA2603A7049B}" destId="{EB77B392-83A4-2641-9BF7-7974A1D18779}" srcOrd="0" destOrd="0" presId="urn:microsoft.com/office/officeart/2005/8/layout/vList5"/>
    <dgm:cxn modelId="{F5C936C7-CAE6-4444-9F2F-0C556C9B9D65}" srcId="{6B15F83F-0DA9-ED47-AA92-AA2603A7049B}" destId="{E8A14050-B911-864F-A49F-32C2630460E1}" srcOrd="0" destOrd="0" parTransId="{4ABB11D9-1A8D-7B46-9D1A-0A31D89453E6}" sibTransId="{CB3A3539-2184-FD4B-BE74-238DD812D32A}"/>
    <dgm:cxn modelId="{9A3355CA-EEE0-2D42-A5F3-23C60BA25530}" srcId="{6B15F83F-0DA9-ED47-AA92-AA2603A7049B}" destId="{AE88E8EE-311E-E348-A82D-134F54164E8C}" srcOrd="2" destOrd="0" parTransId="{461C356F-B7EA-BB4E-833C-ACF5FAF388EE}" sibTransId="{5045CD52-0160-D04D-9999-3C95A04A8CB0}"/>
    <dgm:cxn modelId="{3468B1DD-C108-D641-96A1-B1331DA161A4}" srcId="{052F87FA-3B47-6A4D-B6FC-6A6F1B68CF85}" destId="{E7270B7B-9BF0-004A-9F1E-DBE5490E55A7}" srcOrd="0" destOrd="0" parTransId="{8B948781-5C06-FB4E-B6A8-FEE6966A8303}" sibTransId="{DACC7430-B3B2-6A40-8292-53C2D0748D44}"/>
    <dgm:cxn modelId="{7B035BE9-552F-3241-AD6F-10257C600270}" type="presOf" srcId="{AE88E8EE-311E-E348-A82D-134F54164E8C}" destId="{D89A8C71-8495-664A-BA66-0C2E1480D901}" srcOrd="0" destOrd="0" presId="urn:microsoft.com/office/officeart/2005/8/layout/vList5"/>
    <dgm:cxn modelId="{3870A2EE-52DA-C84E-8AC2-86BC8BC7D4F9}" srcId="{5BCCCB26-9853-A245-88AD-59B36BA3646D}" destId="{DFF593C9-B4BD-974A-99E7-7939B21C43F9}" srcOrd="0" destOrd="0" parTransId="{153816C8-7763-7548-9FB8-3DFE0EB08326}" sibTransId="{10DE936D-5EDD-7C4F-956D-B4E65BD24CA8}"/>
    <dgm:cxn modelId="{18C6B06C-2A0A-CC47-8B67-B7869E957140}" type="presParOf" srcId="{EB77B392-83A4-2641-9BF7-7974A1D18779}" destId="{206E5B86-FD32-BA4B-9E55-243C14CC8539}" srcOrd="0" destOrd="0" presId="urn:microsoft.com/office/officeart/2005/8/layout/vList5"/>
    <dgm:cxn modelId="{9EEB5D6F-982E-8545-800D-FD9B7CCE0919}" type="presParOf" srcId="{206E5B86-FD32-BA4B-9E55-243C14CC8539}" destId="{B903CAAD-C109-E04E-BFCE-12F1E7C4A059}" srcOrd="0" destOrd="0" presId="urn:microsoft.com/office/officeart/2005/8/layout/vList5"/>
    <dgm:cxn modelId="{42DABA6E-C7DC-CE4E-BBB6-D7D210DBFFDD}" type="presParOf" srcId="{206E5B86-FD32-BA4B-9E55-243C14CC8539}" destId="{7F5AFD9A-BF21-894D-920A-79CD55502A31}" srcOrd="1" destOrd="0" presId="urn:microsoft.com/office/officeart/2005/8/layout/vList5"/>
    <dgm:cxn modelId="{DCC6D38D-BD95-E943-891E-577B7546A147}" type="presParOf" srcId="{EB77B392-83A4-2641-9BF7-7974A1D18779}" destId="{1AD28A06-4370-064D-ABA4-736EB2011991}" srcOrd="1" destOrd="0" presId="urn:microsoft.com/office/officeart/2005/8/layout/vList5"/>
    <dgm:cxn modelId="{28E9D936-9085-CE49-B621-2F8E2CCB36AA}" type="presParOf" srcId="{EB77B392-83A4-2641-9BF7-7974A1D18779}" destId="{1F962789-CB13-1744-B625-5B000EFFBECC}" srcOrd="2" destOrd="0" presId="urn:microsoft.com/office/officeart/2005/8/layout/vList5"/>
    <dgm:cxn modelId="{91020E98-D7FD-CE49-BDD8-2C0D780CCFBA}" type="presParOf" srcId="{1F962789-CB13-1744-B625-5B000EFFBECC}" destId="{326A2D25-6A77-D448-BDE2-9BA56BB49C49}" srcOrd="0" destOrd="0" presId="urn:microsoft.com/office/officeart/2005/8/layout/vList5"/>
    <dgm:cxn modelId="{952F4C63-5360-5145-A62A-0E7EB7A1461B}" type="presParOf" srcId="{1F962789-CB13-1744-B625-5B000EFFBECC}" destId="{2BF97522-14F2-5D41-9633-3EB9F006554C}" srcOrd="1" destOrd="0" presId="urn:microsoft.com/office/officeart/2005/8/layout/vList5"/>
    <dgm:cxn modelId="{CC8A4BAE-E6E2-1049-AD27-56A006FD83BF}" type="presParOf" srcId="{EB77B392-83A4-2641-9BF7-7974A1D18779}" destId="{B9977831-4CE2-E94D-9514-3F3C6E1D8D74}" srcOrd="3" destOrd="0" presId="urn:microsoft.com/office/officeart/2005/8/layout/vList5"/>
    <dgm:cxn modelId="{5F21B57E-E9DA-4C41-B5E9-F9A873D7B5BD}" type="presParOf" srcId="{EB77B392-83A4-2641-9BF7-7974A1D18779}" destId="{BEC42A01-12A3-7544-8D13-E19F7C12B0AE}" srcOrd="4" destOrd="0" presId="urn:microsoft.com/office/officeart/2005/8/layout/vList5"/>
    <dgm:cxn modelId="{DC761FF4-1AE8-FF47-8793-921577345598}" type="presParOf" srcId="{BEC42A01-12A3-7544-8D13-E19F7C12B0AE}" destId="{D89A8C71-8495-664A-BA66-0C2E1480D901}" srcOrd="0" destOrd="0" presId="urn:microsoft.com/office/officeart/2005/8/layout/vList5"/>
    <dgm:cxn modelId="{F9E81EC5-C084-4C40-89A8-3DC251DFBEC2}" type="presParOf" srcId="{BEC42A01-12A3-7544-8D13-E19F7C12B0AE}" destId="{00CD8EC0-331F-CF49-B9DC-2A9DB8141ED5}" srcOrd="1" destOrd="0" presId="urn:microsoft.com/office/officeart/2005/8/layout/vList5"/>
    <dgm:cxn modelId="{B58F8A9E-FE7F-B243-A0AF-D3E37AB3C304}" type="presParOf" srcId="{EB77B392-83A4-2641-9BF7-7974A1D18779}" destId="{017DF377-25DA-B84A-89B7-0FF0F048B447}" srcOrd="5" destOrd="0" presId="urn:microsoft.com/office/officeart/2005/8/layout/vList5"/>
    <dgm:cxn modelId="{DF311634-98BC-1047-9D25-A1FA2A30DE58}" type="presParOf" srcId="{EB77B392-83A4-2641-9BF7-7974A1D18779}" destId="{133653D5-7B7A-534E-9074-42E7BB1B8083}" srcOrd="6" destOrd="0" presId="urn:microsoft.com/office/officeart/2005/8/layout/vList5"/>
    <dgm:cxn modelId="{ED9718FE-BDBC-CC46-BEC1-9B824FC5C2AF}" type="presParOf" srcId="{133653D5-7B7A-534E-9074-42E7BB1B8083}" destId="{1912CDB1-4C3C-AC4F-8A45-51A3F9B0CA5E}" srcOrd="0" destOrd="0" presId="urn:microsoft.com/office/officeart/2005/8/layout/vList5"/>
    <dgm:cxn modelId="{B8493725-6E6D-4446-AA96-97C0EBA26C56}" type="presParOf" srcId="{133653D5-7B7A-534E-9074-42E7BB1B8083}" destId="{EF519E5B-D11D-0044-9D9C-773BC574F300}" srcOrd="1" destOrd="0" presId="urn:microsoft.com/office/officeart/2005/8/layout/vList5"/>
    <dgm:cxn modelId="{EB8B473E-1F1A-6445-9967-94720C8ACD6E}" type="presParOf" srcId="{EB77B392-83A4-2641-9BF7-7974A1D18779}" destId="{7851B8FD-B091-304D-985E-FD9C8B433AEC}" srcOrd="7" destOrd="0" presId="urn:microsoft.com/office/officeart/2005/8/layout/vList5"/>
    <dgm:cxn modelId="{D9008038-BBAC-0A44-8E78-275AB6846798}" type="presParOf" srcId="{EB77B392-83A4-2641-9BF7-7974A1D18779}" destId="{C5CBE4D5-218F-BE4C-A773-5F6BF2B7D5EA}" srcOrd="8" destOrd="0" presId="urn:microsoft.com/office/officeart/2005/8/layout/vList5"/>
    <dgm:cxn modelId="{746083B8-2BF5-CE4A-A163-4615BCD5A493}" type="presParOf" srcId="{C5CBE4D5-218F-BE4C-A773-5F6BF2B7D5EA}" destId="{EAC21FB5-0314-7141-9B87-5B6B19D289C3}" srcOrd="0" destOrd="0" presId="urn:microsoft.com/office/officeart/2005/8/layout/vList5"/>
    <dgm:cxn modelId="{19B4CDE1-82A1-C549-95A9-504F40AED08C}" type="presParOf" srcId="{C5CBE4D5-218F-BE4C-A773-5F6BF2B7D5EA}" destId="{D1456DE6-8571-0445-9500-4F055783521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15F83F-0DA9-ED47-AA92-AA2603A7049B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A14050-B911-864F-A49F-32C2630460E1}">
      <dgm:prSet/>
      <dgm:spPr/>
      <dgm:t>
        <a:bodyPr/>
        <a:lstStyle/>
        <a:p>
          <a:r>
            <a:rPr lang="en-US" dirty="0"/>
            <a:t>1</a:t>
          </a:r>
        </a:p>
      </dgm:t>
    </dgm:pt>
    <dgm:pt modelId="{4ABB11D9-1A8D-7B46-9D1A-0A31D89453E6}" type="parTrans" cxnId="{F5C936C7-CAE6-4444-9F2F-0C556C9B9D65}">
      <dgm:prSet/>
      <dgm:spPr/>
      <dgm:t>
        <a:bodyPr/>
        <a:lstStyle/>
        <a:p>
          <a:endParaRPr lang="en-US"/>
        </a:p>
      </dgm:t>
    </dgm:pt>
    <dgm:pt modelId="{CB3A3539-2184-FD4B-BE74-238DD812D32A}" type="sibTrans" cxnId="{F5C936C7-CAE6-4444-9F2F-0C556C9B9D65}">
      <dgm:prSet/>
      <dgm:spPr/>
      <dgm:t>
        <a:bodyPr/>
        <a:lstStyle/>
        <a:p>
          <a:endParaRPr lang="en-US"/>
        </a:p>
      </dgm:t>
    </dgm:pt>
    <dgm:pt modelId="{1EC41C45-8876-E742-B582-57060D19A9BD}">
      <dgm:prSet/>
      <dgm:spPr/>
      <dgm:t>
        <a:bodyPr/>
        <a:lstStyle/>
        <a:p>
          <a:r>
            <a:rPr lang="en-US" dirty="0"/>
            <a:t>4</a:t>
          </a:r>
        </a:p>
      </dgm:t>
    </dgm:pt>
    <dgm:pt modelId="{E232DB62-E9CA-6A4C-BC54-71D2D3E06CC6}" type="parTrans" cxnId="{6124C90B-978B-E146-B5CC-8AC787D1883A}">
      <dgm:prSet/>
      <dgm:spPr/>
      <dgm:t>
        <a:bodyPr/>
        <a:lstStyle/>
        <a:p>
          <a:endParaRPr lang="en-US"/>
        </a:p>
      </dgm:t>
    </dgm:pt>
    <dgm:pt modelId="{6DE112BA-E56F-7440-996B-7552DA011353}" type="sibTrans" cxnId="{6124C90B-978B-E146-B5CC-8AC787D1883A}">
      <dgm:prSet/>
      <dgm:spPr/>
      <dgm:t>
        <a:bodyPr/>
        <a:lstStyle/>
        <a:p>
          <a:endParaRPr lang="en-US"/>
        </a:p>
      </dgm:t>
    </dgm:pt>
    <dgm:pt modelId="{43195A27-9962-2444-A4D8-66715DCAEE24}">
      <dgm:prSet/>
      <dgm:spPr/>
      <dgm:t>
        <a:bodyPr/>
        <a:lstStyle/>
        <a:p>
          <a:r>
            <a:rPr lang="en-US" dirty="0"/>
            <a:t>Familiarity with the DP Mechanism is Advantages for Attackers</a:t>
          </a:r>
        </a:p>
      </dgm:t>
    </dgm:pt>
    <dgm:pt modelId="{11A7F797-8C75-B842-B467-1C730250FAA4}" type="parTrans" cxnId="{B2C27F7E-06C6-D844-807A-209280305F4E}">
      <dgm:prSet/>
      <dgm:spPr/>
      <dgm:t>
        <a:bodyPr/>
        <a:lstStyle/>
        <a:p>
          <a:endParaRPr lang="en-US"/>
        </a:p>
      </dgm:t>
    </dgm:pt>
    <dgm:pt modelId="{308C83B8-2AED-0E42-AA8C-47664BB14D96}" type="sibTrans" cxnId="{B2C27F7E-06C6-D844-807A-209280305F4E}">
      <dgm:prSet/>
      <dgm:spPr/>
      <dgm:t>
        <a:bodyPr/>
        <a:lstStyle/>
        <a:p>
          <a:endParaRPr lang="en-US"/>
        </a:p>
      </dgm:t>
    </dgm:pt>
    <dgm:pt modelId="{AE88E8EE-311E-E348-A82D-134F54164E8C}">
      <dgm:prSet/>
      <dgm:spPr/>
      <dgm:t>
        <a:bodyPr/>
        <a:lstStyle/>
        <a:p>
          <a:r>
            <a:rPr lang="en-US" dirty="0"/>
            <a:t>3</a:t>
          </a:r>
        </a:p>
      </dgm:t>
    </dgm:pt>
    <dgm:pt modelId="{461C356F-B7EA-BB4E-833C-ACF5FAF388EE}" type="parTrans" cxnId="{9A3355CA-EEE0-2D42-A5F3-23C60BA25530}">
      <dgm:prSet/>
      <dgm:spPr/>
      <dgm:t>
        <a:bodyPr/>
        <a:lstStyle/>
        <a:p>
          <a:endParaRPr lang="en-US"/>
        </a:p>
      </dgm:t>
    </dgm:pt>
    <dgm:pt modelId="{5045CD52-0160-D04D-9999-3C95A04A8CB0}" type="sibTrans" cxnId="{9A3355CA-EEE0-2D42-A5F3-23C60BA25530}">
      <dgm:prSet/>
      <dgm:spPr/>
      <dgm:t>
        <a:bodyPr/>
        <a:lstStyle/>
        <a:p>
          <a:endParaRPr lang="en-US"/>
        </a:p>
      </dgm:t>
    </dgm:pt>
    <dgm:pt modelId="{320BD3E9-8BBA-D644-A73E-AA36E6B43DA9}">
      <dgm:prSet/>
      <dgm:spPr/>
      <dgm:t>
        <a:bodyPr/>
        <a:lstStyle/>
        <a:p>
          <a:r>
            <a:rPr lang="en-US" dirty="0"/>
            <a:t>Epsilon Knowledge is Negligible for Adversaries</a:t>
          </a:r>
        </a:p>
      </dgm:t>
    </dgm:pt>
    <dgm:pt modelId="{4714C766-E082-3F4A-9686-CC7D6BFF36E2}" type="parTrans" cxnId="{FBDA4450-19D6-1F47-B75F-AE8E0847687C}">
      <dgm:prSet/>
      <dgm:spPr/>
      <dgm:t>
        <a:bodyPr/>
        <a:lstStyle/>
        <a:p>
          <a:endParaRPr lang="en-US"/>
        </a:p>
      </dgm:t>
    </dgm:pt>
    <dgm:pt modelId="{42DF3D15-699E-4347-BA94-6B30128437A7}" type="sibTrans" cxnId="{FBDA4450-19D6-1F47-B75F-AE8E0847687C}">
      <dgm:prSet/>
      <dgm:spPr/>
      <dgm:t>
        <a:bodyPr/>
        <a:lstStyle/>
        <a:p>
          <a:endParaRPr lang="en-US"/>
        </a:p>
      </dgm:t>
    </dgm:pt>
    <dgm:pt modelId="{0B75F9DA-04F1-3445-A0CF-00E0BDB7E9C1}">
      <dgm:prSet/>
      <dgm:spPr/>
      <dgm:t>
        <a:bodyPr/>
        <a:lstStyle/>
        <a:p>
          <a:r>
            <a:rPr lang="en-US" dirty="0"/>
            <a:t>The Importance Lies in Obfuscation Percentage, Not Location</a:t>
          </a:r>
        </a:p>
      </dgm:t>
    </dgm:pt>
    <dgm:pt modelId="{4C5E5080-D70E-E54B-811E-004DE76583E9}" type="parTrans" cxnId="{039CB839-E954-5A4A-9D2B-F48340116190}">
      <dgm:prSet/>
      <dgm:spPr/>
      <dgm:t>
        <a:bodyPr/>
        <a:lstStyle/>
        <a:p>
          <a:endParaRPr lang="en-US"/>
        </a:p>
      </dgm:t>
    </dgm:pt>
    <dgm:pt modelId="{426023B0-3DD8-8747-ADC4-6F8B5224753F}" type="sibTrans" cxnId="{039CB839-E954-5A4A-9D2B-F48340116190}">
      <dgm:prSet/>
      <dgm:spPr/>
      <dgm:t>
        <a:bodyPr/>
        <a:lstStyle/>
        <a:p>
          <a:endParaRPr lang="en-US"/>
        </a:p>
      </dgm:t>
    </dgm:pt>
    <dgm:pt modelId="{5BCCCB26-9853-A245-88AD-59B36BA3646D}">
      <dgm:prSet/>
      <dgm:spPr/>
      <dgm:t>
        <a:bodyPr/>
        <a:lstStyle/>
        <a:p>
          <a:r>
            <a:rPr lang="en-US" dirty="0"/>
            <a:t>2</a:t>
          </a:r>
        </a:p>
      </dgm:t>
    </dgm:pt>
    <dgm:pt modelId="{D0B85F72-6475-EA41-9928-2645F855B23D}" type="parTrans" cxnId="{FB9DE313-1280-8044-B8D1-F8C2F4D1BD19}">
      <dgm:prSet/>
      <dgm:spPr/>
      <dgm:t>
        <a:bodyPr/>
        <a:lstStyle/>
        <a:p>
          <a:endParaRPr lang="en-US"/>
        </a:p>
      </dgm:t>
    </dgm:pt>
    <dgm:pt modelId="{FDFE49DE-DC19-424E-8266-59774D05CFF1}" type="sibTrans" cxnId="{FB9DE313-1280-8044-B8D1-F8C2F4D1BD19}">
      <dgm:prSet/>
      <dgm:spPr/>
      <dgm:t>
        <a:bodyPr/>
        <a:lstStyle/>
        <a:p>
          <a:endParaRPr lang="en-US"/>
        </a:p>
      </dgm:t>
    </dgm:pt>
    <dgm:pt modelId="{DFF593C9-B4BD-974A-99E7-7939B21C43F9}">
      <dgm:prSet/>
      <dgm:spPr/>
      <dgm:t>
        <a:bodyPr/>
        <a:lstStyle/>
        <a:p>
          <a:r>
            <a:rPr lang="en-US" dirty="0"/>
            <a:t>The Significance of Training Dataset Similarity to the Test Set</a:t>
          </a:r>
        </a:p>
      </dgm:t>
    </dgm:pt>
    <dgm:pt modelId="{153816C8-7763-7548-9FB8-3DFE0EB08326}" type="parTrans" cxnId="{3870A2EE-52DA-C84E-8AC2-86BC8BC7D4F9}">
      <dgm:prSet/>
      <dgm:spPr/>
      <dgm:t>
        <a:bodyPr/>
        <a:lstStyle/>
        <a:p>
          <a:endParaRPr lang="en-US"/>
        </a:p>
      </dgm:t>
    </dgm:pt>
    <dgm:pt modelId="{10DE936D-5EDD-7C4F-956D-B4E65BD24CA8}" type="sibTrans" cxnId="{3870A2EE-52DA-C84E-8AC2-86BC8BC7D4F9}">
      <dgm:prSet/>
      <dgm:spPr/>
      <dgm:t>
        <a:bodyPr/>
        <a:lstStyle/>
        <a:p>
          <a:endParaRPr lang="en-US"/>
        </a:p>
      </dgm:t>
    </dgm:pt>
    <dgm:pt modelId="{052F87FA-3B47-6A4D-B6FC-6A6F1B68CF85}">
      <dgm:prSet/>
      <dgm:spPr/>
      <dgm:t>
        <a:bodyPr/>
        <a:lstStyle/>
        <a:p>
          <a:r>
            <a:rPr lang="en-US" dirty="0"/>
            <a:t>5</a:t>
          </a:r>
        </a:p>
      </dgm:t>
    </dgm:pt>
    <dgm:pt modelId="{F416219D-FA1D-7745-8F0B-E628F17FE407}" type="parTrans" cxnId="{31D06447-DFD3-784B-B5B7-D0FFEFE55721}">
      <dgm:prSet/>
      <dgm:spPr/>
      <dgm:t>
        <a:bodyPr/>
        <a:lstStyle/>
        <a:p>
          <a:endParaRPr lang="en-US"/>
        </a:p>
      </dgm:t>
    </dgm:pt>
    <dgm:pt modelId="{158DA233-8153-1747-AFA5-F939399F11CE}" type="sibTrans" cxnId="{31D06447-DFD3-784B-B5B7-D0FFEFE55721}">
      <dgm:prSet/>
      <dgm:spPr/>
      <dgm:t>
        <a:bodyPr/>
        <a:lstStyle/>
        <a:p>
          <a:endParaRPr lang="en-US"/>
        </a:p>
      </dgm:t>
    </dgm:pt>
    <dgm:pt modelId="{E7270B7B-9BF0-004A-9F1E-DBE5490E55A7}">
      <dgm:prSet/>
      <dgm:spPr/>
      <dgm:t>
        <a:bodyPr/>
        <a:lstStyle/>
        <a:p>
          <a:r>
            <a:rPr lang="en-US" dirty="0"/>
            <a:t>Absence of Error Accumulation in Text Generation Models</a:t>
          </a:r>
        </a:p>
      </dgm:t>
    </dgm:pt>
    <dgm:pt modelId="{8B948781-5C06-FB4E-B6A8-FEE6966A8303}" type="parTrans" cxnId="{3468B1DD-C108-D641-96A1-B1331DA161A4}">
      <dgm:prSet/>
      <dgm:spPr/>
      <dgm:t>
        <a:bodyPr/>
        <a:lstStyle/>
        <a:p>
          <a:endParaRPr lang="en-US"/>
        </a:p>
      </dgm:t>
    </dgm:pt>
    <dgm:pt modelId="{DACC7430-B3B2-6A40-8292-53C2D0748D44}" type="sibTrans" cxnId="{3468B1DD-C108-D641-96A1-B1331DA161A4}">
      <dgm:prSet/>
      <dgm:spPr/>
      <dgm:t>
        <a:bodyPr/>
        <a:lstStyle/>
        <a:p>
          <a:endParaRPr lang="en-US"/>
        </a:p>
      </dgm:t>
    </dgm:pt>
    <dgm:pt modelId="{EB77B392-83A4-2641-9BF7-7974A1D18779}" type="pres">
      <dgm:prSet presAssocID="{6B15F83F-0DA9-ED47-AA92-AA2603A7049B}" presName="Name0" presStyleCnt="0">
        <dgm:presLayoutVars>
          <dgm:dir/>
          <dgm:animLvl val="lvl"/>
          <dgm:resizeHandles val="exact"/>
        </dgm:presLayoutVars>
      </dgm:prSet>
      <dgm:spPr/>
    </dgm:pt>
    <dgm:pt modelId="{206E5B86-FD32-BA4B-9E55-243C14CC8539}" type="pres">
      <dgm:prSet presAssocID="{E8A14050-B911-864F-A49F-32C2630460E1}" presName="linNode" presStyleCnt="0"/>
      <dgm:spPr/>
    </dgm:pt>
    <dgm:pt modelId="{B903CAAD-C109-E04E-BFCE-12F1E7C4A059}" type="pres">
      <dgm:prSet presAssocID="{E8A14050-B911-864F-A49F-32C2630460E1}" presName="parentText" presStyleLbl="node1" presStyleIdx="0" presStyleCnt="5" custScaleX="24319">
        <dgm:presLayoutVars>
          <dgm:chMax val="1"/>
          <dgm:bulletEnabled val="1"/>
        </dgm:presLayoutVars>
      </dgm:prSet>
      <dgm:spPr/>
    </dgm:pt>
    <dgm:pt modelId="{7F5AFD9A-BF21-894D-920A-79CD55502A31}" type="pres">
      <dgm:prSet presAssocID="{E8A14050-B911-864F-A49F-32C2630460E1}" presName="descendantText" presStyleLbl="alignAccFollowNode1" presStyleIdx="0" presStyleCnt="5">
        <dgm:presLayoutVars>
          <dgm:bulletEnabled val="1"/>
        </dgm:presLayoutVars>
      </dgm:prSet>
      <dgm:spPr/>
    </dgm:pt>
    <dgm:pt modelId="{1AD28A06-4370-064D-ABA4-736EB2011991}" type="pres">
      <dgm:prSet presAssocID="{CB3A3539-2184-FD4B-BE74-238DD812D32A}" presName="sp" presStyleCnt="0"/>
      <dgm:spPr/>
    </dgm:pt>
    <dgm:pt modelId="{1F962789-CB13-1744-B625-5B000EFFBECC}" type="pres">
      <dgm:prSet presAssocID="{5BCCCB26-9853-A245-88AD-59B36BA3646D}" presName="linNode" presStyleCnt="0"/>
      <dgm:spPr/>
    </dgm:pt>
    <dgm:pt modelId="{326A2D25-6A77-D448-BDE2-9BA56BB49C49}" type="pres">
      <dgm:prSet presAssocID="{5BCCCB26-9853-A245-88AD-59B36BA3646D}" presName="parentText" presStyleLbl="node1" presStyleIdx="1" presStyleCnt="5" custScaleX="24319">
        <dgm:presLayoutVars>
          <dgm:chMax val="1"/>
          <dgm:bulletEnabled val="1"/>
        </dgm:presLayoutVars>
      </dgm:prSet>
      <dgm:spPr/>
    </dgm:pt>
    <dgm:pt modelId="{2BF97522-14F2-5D41-9633-3EB9F006554C}" type="pres">
      <dgm:prSet presAssocID="{5BCCCB26-9853-A245-88AD-59B36BA3646D}" presName="descendantText" presStyleLbl="alignAccFollowNode1" presStyleIdx="1" presStyleCnt="5">
        <dgm:presLayoutVars>
          <dgm:bulletEnabled val="1"/>
        </dgm:presLayoutVars>
      </dgm:prSet>
      <dgm:spPr/>
    </dgm:pt>
    <dgm:pt modelId="{B9977831-4CE2-E94D-9514-3F3C6E1D8D74}" type="pres">
      <dgm:prSet presAssocID="{FDFE49DE-DC19-424E-8266-59774D05CFF1}" presName="sp" presStyleCnt="0"/>
      <dgm:spPr/>
    </dgm:pt>
    <dgm:pt modelId="{BEC42A01-12A3-7544-8D13-E19F7C12B0AE}" type="pres">
      <dgm:prSet presAssocID="{AE88E8EE-311E-E348-A82D-134F54164E8C}" presName="linNode" presStyleCnt="0"/>
      <dgm:spPr/>
    </dgm:pt>
    <dgm:pt modelId="{D89A8C71-8495-664A-BA66-0C2E1480D901}" type="pres">
      <dgm:prSet presAssocID="{AE88E8EE-311E-E348-A82D-134F54164E8C}" presName="parentText" presStyleLbl="node1" presStyleIdx="2" presStyleCnt="5" custScaleX="24319">
        <dgm:presLayoutVars>
          <dgm:chMax val="1"/>
          <dgm:bulletEnabled val="1"/>
        </dgm:presLayoutVars>
      </dgm:prSet>
      <dgm:spPr/>
    </dgm:pt>
    <dgm:pt modelId="{00CD8EC0-331F-CF49-B9DC-2A9DB8141ED5}" type="pres">
      <dgm:prSet presAssocID="{AE88E8EE-311E-E348-A82D-134F54164E8C}" presName="descendantText" presStyleLbl="alignAccFollowNode1" presStyleIdx="2" presStyleCnt="5">
        <dgm:presLayoutVars>
          <dgm:bulletEnabled val="1"/>
        </dgm:presLayoutVars>
      </dgm:prSet>
      <dgm:spPr/>
    </dgm:pt>
    <dgm:pt modelId="{017DF377-25DA-B84A-89B7-0FF0F048B447}" type="pres">
      <dgm:prSet presAssocID="{5045CD52-0160-D04D-9999-3C95A04A8CB0}" presName="sp" presStyleCnt="0"/>
      <dgm:spPr/>
    </dgm:pt>
    <dgm:pt modelId="{133653D5-7B7A-534E-9074-42E7BB1B8083}" type="pres">
      <dgm:prSet presAssocID="{1EC41C45-8876-E742-B582-57060D19A9BD}" presName="linNode" presStyleCnt="0"/>
      <dgm:spPr/>
    </dgm:pt>
    <dgm:pt modelId="{1912CDB1-4C3C-AC4F-8A45-51A3F9B0CA5E}" type="pres">
      <dgm:prSet presAssocID="{1EC41C45-8876-E742-B582-57060D19A9BD}" presName="parentText" presStyleLbl="node1" presStyleIdx="3" presStyleCnt="5" custScaleX="24319">
        <dgm:presLayoutVars>
          <dgm:chMax val="1"/>
          <dgm:bulletEnabled val="1"/>
        </dgm:presLayoutVars>
      </dgm:prSet>
      <dgm:spPr/>
    </dgm:pt>
    <dgm:pt modelId="{EF519E5B-D11D-0044-9D9C-773BC574F300}" type="pres">
      <dgm:prSet presAssocID="{1EC41C45-8876-E742-B582-57060D19A9BD}" presName="descendantText" presStyleLbl="alignAccFollowNode1" presStyleIdx="3" presStyleCnt="5">
        <dgm:presLayoutVars>
          <dgm:bulletEnabled val="1"/>
        </dgm:presLayoutVars>
      </dgm:prSet>
      <dgm:spPr/>
    </dgm:pt>
    <dgm:pt modelId="{7851B8FD-B091-304D-985E-FD9C8B433AEC}" type="pres">
      <dgm:prSet presAssocID="{6DE112BA-E56F-7440-996B-7552DA011353}" presName="sp" presStyleCnt="0"/>
      <dgm:spPr/>
    </dgm:pt>
    <dgm:pt modelId="{C5CBE4D5-218F-BE4C-A773-5F6BF2B7D5EA}" type="pres">
      <dgm:prSet presAssocID="{052F87FA-3B47-6A4D-B6FC-6A6F1B68CF85}" presName="linNode" presStyleCnt="0"/>
      <dgm:spPr/>
    </dgm:pt>
    <dgm:pt modelId="{EAC21FB5-0314-7141-9B87-5B6B19D289C3}" type="pres">
      <dgm:prSet presAssocID="{052F87FA-3B47-6A4D-B6FC-6A6F1B68CF85}" presName="parentText" presStyleLbl="node1" presStyleIdx="4" presStyleCnt="5" custScaleX="24319">
        <dgm:presLayoutVars>
          <dgm:chMax val="1"/>
          <dgm:bulletEnabled val="1"/>
        </dgm:presLayoutVars>
      </dgm:prSet>
      <dgm:spPr/>
    </dgm:pt>
    <dgm:pt modelId="{D1456DE6-8571-0445-9500-4F055783521C}" type="pres">
      <dgm:prSet presAssocID="{052F87FA-3B47-6A4D-B6FC-6A6F1B68CF85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1FA4BA00-2596-A248-9825-149B323BA85B}" type="presOf" srcId="{052F87FA-3B47-6A4D-B6FC-6A6F1B68CF85}" destId="{EAC21FB5-0314-7141-9B87-5B6B19D289C3}" srcOrd="0" destOrd="0" presId="urn:microsoft.com/office/officeart/2005/8/layout/vList5"/>
    <dgm:cxn modelId="{6124C90B-978B-E146-B5CC-8AC787D1883A}" srcId="{6B15F83F-0DA9-ED47-AA92-AA2603A7049B}" destId="{1EC41C45-8876-E742-B582-57060D19A9BD}" srcOrd="3" destOrd="0" parTransId="{E232DB62-E9CA-6A4C-BC54-71D2D3E06CC6}" sibTransId="{6DE112BA-E56F-7440-996B-7552DA011353}"/>
    <dgm:cxn modelId="{C2C39210-711A-E24E-979A-C008FDAD9F84}" type="presOf" srcId="{E7270B7B-9BF0-004A-9F1E-DBE5490E55A7}" destId="{D1456DE6-8571-0445-9500-4F055783521C}" srcOrd="0" destOrd="0" presId="urn:microsoft.com/office/officeart/2005/8/layout/vList5"/>
    <dgm:cxn modelId="{12BDF311-7B03-2D4D-8F9E-FF61978145A9}" type="presOf" srcId="{DFF593C9-B4BD-974A-99E7-7939B21C43F9}" destId="{2BF97522-14F2-5D41-9633-3EB9F006554C}" srcOrd="0" destOrd="0" presId="urn:microsoft.com/office/officeart/2005/8/layout/vList5"/>
    <dgm:cxn modelId="{FB9DE313-1280-8044-B8D1-F8C2F4D1BD19}" srcId="{6B15F83F-0DA9-ED47-AA92-AA2603A7049B}" destId="{5BCCCB26-9853-A245-88AD-59B36BA3646D}" srcOrd="1" destOrd="0" parTransId="{D0B85F72-6475-EA41-9928-2645F855B23D}" sibTransId="{FDFE49DE-DC19-424E-8266-59774D05CFF1}"/>
    <dgm:cxn modelId="{CE8E171D-945D-D647-9031-BE7C9619E09E}" type="presOf" srcId="{E8A14050-B911-864F-A49F-32C2630460E1}" destId="{B903CAAD-C109-E04E-BFCE-12F1E7C4A059}" srcOrd="0" destOrd="0" presId="urn:microsoft.com/office/officeart/2005/8/layout/vList5"/>
    <dgm:cxn modelId="{039CB839-E954-5A4A-9D2B-F48340116190}" srcId="{1EC41C45-8876-E742-B582-57060D19A9BD}" destId="{0B75F9DA-04F1-3445-A0CF-00E0BDB7E9C1}" srcOrd="0" destOrd="0" parTransId="{4C5E5080-D70E-E54B-811E-004DE76583E9}" sibTransId="{426023B0-3DD8-8747-ADC4-6F8B5224753F}"/>
    <dgm:cxn modelId="{31D06447-DFD3-784B-B5B7-D0FFEFE55721}" srcId="{6B15F83F-0DA9-ED47-AA92-AA2603A7049B}" destId="{052F87FA-3B47-6A4D-B6FC-6A6F1B68CF85}" srcOrd="4" destOrd="0" parTransId="{F416219D-FA1D-7745-8F0B-E628F17FE407}" sibTransId="{158DA233-8153-1747-AFA5-F939399F11CE}"/>
    <dgm:cxn modelId="{6A16DD4B-BDC6-A74A-85EE-DCCC32A58988}" type="presOf" srcId="{43195A27-9962-2444-A4D8-66715DCAEE24}" destId="{7F5AFD9A-BF21-894D-920A-79CD55502A31}" srcOrd="0" destOrd="0" presId="urn:microsoft.com/office/officeart/2005/8/layout/vList5"/>
    <dgm:cxn modelId="{FBDA4450-19D6-1F47-B75F-AE8E0847687C}" srcId="{AE88E8EE-311E-E348-A82D-134F54164E8C}" destId="{320BD3E9-8BBA-D644-A73E-AA36E6B43DA9}" srcOrd="0" destOrd="0" parTransId="{4714C766-E082-3F4A-9686-CC7D6BFF36E2}" sibTransId="{42DF3D15-699E-4347-BA94-6B30128437A7}"/>
    <dgm:cxn modelId="{B2C27F7E-06C6-D844-807A-209280305F4E}" srcId="{E8A14050-B911-864F-A49F-32C2630460E1}" destId="{43195A27-9962-2444-A4D8-66715DCAEE24}" srcOrd="0" destOrd="0" parTransId="{11A7F797-8C75-B842-B467-1C730250FAA4}" sibTransId="{308C83B8-2AED-0E42-AA8C-47664BB14D96}"/>
    <dgm:cxn modelId="{17AF9B83-A06B-A64E-BD28-1FAF5C8309C4}" type="presOf" srcId="{320BD3E9-8BBA-D644-A73E-AA36E6B43DA9}" destId="{00CD8EC0-331F-CF49-B9DC-2A9DB8141ED5}" srcOrd="0" destOrd="0" presId="urn:microsoft.com/office/officeart/2005/8/layout/vList5"/>
    <dgm:cxn modelId="{A8FDCF8D-18F4-4C43-A221-7333772676B7}" type="presOf" srcId="{1EC41C45-8876-E742-B582-57060D19A9BD}" destId="{1912CDB1-4C3C-AC4F-8A45-51A3F9B0CA5E}" srcOrd="0" destOrd="0" presId="urn:microsoft.com/office/officeart/2005/8/layout/vList5"/>
    <dgm:cxn modelId="{D5353A9E-A474-1041-B16E-56CF841DCC94}" type="presOf" srcId="{0B75F9DA-04F1-3445-A0CF-00E0BDB7E9C1}" destId="{EF519E5B-D11D-0044-9D9C-773BC574F300}" srcOrd="0" destOrd="0" presId="urn:microsoft.com/office/officeart/2005/8/layout/vList5"/>
    <dgm:cxn modelId="{56EE5EB1-9425-E049-A2BB-46F07DB278B2}" type="presOf" srcId="{5BCCCB26-9853-A245-88AD-59B36BA3646D}" destId="{326A2D25-6A77-D448-BDE2-9BA56BB49C49}" srcOrd="0" destOrd="0" presId="urn:microsoft.com/office/officeart/2005/8/layout/vList5"/>
    <dgm:cxn modelId="{DF3F02C1-ADB5-4F42-B114-FF6453FB87F3}" type="presOf" srcId="{6B15F83F-0DA9-ED47-AA92-AA2603A7049B}" destId="{EB77B392-83A4-2641-9BF7-7974A1D18779}" srcOrd="0" destOrd="0" presId="urn:microsoft.com/office/officeart/2005/8/layout/vList5"/>
    <dgm:cxn modelId="{F5C936C7-CAE6-4444-9F2F-0C556C9B9D65}" srcId="{6B15F83F-0DA9-ED47-AA92-AA2603A7049B}" destId="{E8A14050-B911-864F-A49F-32C2630460E1}" srcOrd="0" destOrd="0" parTransId="{4ABB11D9-1A8D-7B46-9D1A-0A31D89453E6}" sibTransId="{CB3A3539-2184-FD4B-BE74-238DD812D32A}"/>
    <dgm:cxn modelId="{9A3355CA-EEE0-2D42-A5F3-23C60BA25530}" srcId="{6B15F83F-0DA9-ED47-AA92-AA2603A7049B}" destId="{AE88E8EE-311E-E348-A82D-134F54164E8C}" srcOrd="2" destOrd="0" parTransId="{461C356F-B7EA-BB4E-833C-ACF5FAF388EE}" sibTransId="{5045CD52-0160-D04D-9999-3C95A04A8CB0}"/>
    <dgm:cxn modelId="{3468B1DD-C108-D641-96A1-B1331DA161A4}" srcId="{052F87FA-3B47-6A4D-B6FC-6A6F1B68CF85}" destId="{E7270B7B-9BF0-004A-9F1E-DBE5490E55A7}" srcOrd="0" destOrd="0" parTransId="{8B948781-5C06-FB4E-B6A8-FEE6966A8303}" sibTransId="{DACC7430-B3B2-6A40-8292-53C2D0748D44}"/>
    <dgm:cxn modelId="{7B035BE9-552F-3241-AD6F-10257C600270}" type="presOf" srcId="{AE88E8EE-311E-E348-A82D-134F54164E8C}" destId="{D89A8C71-8495-664A-BA66-0C2E1480D901}" srcOrd="0" destOrd="0" presId="urn:microsoft.com/office/officeart/2005/8/layout/vList5"/>
    <dgm:cxn modelId="{3870A2EE-52DA-C84E-8AC2-86BC8BC7D4F9}" srcId="{5BCCCB26-9853-A245-88AD-59B36BA3646D}" destId="{DFF593C9-B4BD-974A-99E7-7939B21C43F9}" srcOrd="0" destOrd="0" parTransId="{153816C8-7763-7548-9FB8-3DFE0EB08326}" sibTransId="{10DE936D-5EDD-7C4F-956D-B4E65BD24CA8}"/>
    <dgm:cxn modelId="{18C6B06C-2A0A-CC47-8B67-B7869E957140}" type="presParOf" srcId="{EB77B392-83A4-2641-9BF7-7974A1D18779}" destId="{206E5B86-FD32-BA4B-9E55-243C14CC8539}" srcOrd="0" destOrd="0" presId="urn:microsoft.com/office/officeart/2005/8/layout/vList5"/>
    <dgm:cxn modelId="{9EEB5D6F-982E-8545-800D-FD9B7CCE0919}" type="presParOf" srcId="{206E5B86-FD32-BA4B-9E55-243C14CC8539}" destId="{B903CAAD-C109-E04E-BFCE-12F1E7C4A059}" srcOrd="0" destOrd="0" presId="urn:microsoft.com/office/officeart/2005/8/layout/vList5"/>
    <dgm:cxn modelId="{42DABA6E-C7DC-CE4E-BBB6-D7D210DBFFDD}" type="presParOf" srcId="{206E5B86-FD32-BA4B-9E55-243C14CC8539}" destId="{7F5AFD9A-BF21-894D-920A-79CD55502A31}" srcOrd="1" destOrd="0" presId="urn:microsoft.com/office/officeart/2005/8/layout/vList5"/>
    <dgm:cxn modelId="{DCC6D38D-BD95-E943-891E-577B7546A147}" type="presParOf" srcId="{EB77B392-83A4-2641-9BF7-7974A1D18779}" destId="{1AD28A06-4370-064D-ABA4-736EB2011991}" srcOrd="1" destOrd="0" presId="urn:microsoft.com/office/officeart/2005/8/layout/vList5"/>
    <dgm:cxn modelId="{28E9D936-9085-CE49-B621-2F8E2CCB36AA}" type="presParOf" srcId="{EB77B392-83A4-2641-9BF7-7974A1D18779}" destId="{1F962789-CB13-1744-B625-5B000EFFBECC}" srcOrd="2" destOrd="0" presId="urn:microsoft.com/office/officeart/2005/8/layout/vList5"/>
    <dgm:cxn modelId="{91020E98-D7FD-CE49-BDD8-2C0D780CCFBA}" type="presParOf" srcId="{1F962789-CB13-1744-B625-5B000EFFBECC}" destId="{326A2D25-6A77-D448-BDE2-9BA56BB49C49}" srcOrd="0" destOrd="0" presId="urn:microsoft.com/office/officeart/2005/8/layout/vList5"/>
    <dgm:cxn modelId="{952F4C63-5360-5145-A62A-0E7EB7A1461B}" type="presParOf" srcId="{1F962789-CB13-1744-B625-5B000EFFBECC}" destId="{2BF97522-14F2-5D41-9633-3EB9F006554C}" srcOrd="1" destOrd="0" presId="urn:microsoft.com/office/officeart/2005/8/layout/vList5"/>
    <dgm:cxn modelId="{CC8A4BAE-E6E2-1049-AD27-56A006FD83BF}" type="presParOf" srcId="{EB77B392-83A4-2641-9BF7-7974A1D18779}" destId="{B9977831-4CE2-E94D-9514-3F3C6E1D8D74}" srcOrd="3" destOrd="0" presId="urn:microsoft.com/office/officeart/2005/8/layout/vList5"/>
    <dgm:cxn modelId="{5F21B57E-E9DA-4C41-B5E9-F9A873D7B5BD}" type="presParOf" srcId="{EB77B392-83A4-2641-9BF7-7974A1D18779}" destId="{BEC42A01-12A3-7544-8D13-E19F7C12B0AE}" srcOrd="4" destOrd="0" presId="urn:microsoft.com/office/officeart/2005/8/layout/vList5"/>
    <dgm:cxn modelId="{DC761FF4-1AE8-FF47-8793-921577345598}" type="presParOf" srcId="{BEC42A01-12A3-7544-8D13-E19F7C12B0AE}" destId="{D89A8C71-8495-664A-BA66-0C2E1480D901}" srcOrd="0" destOrd="0" presId="urn:microsoft.com/office/officeart/2005/8/layout/vList5"/>
    <dgm:cxn modelId="{F9E81EC5-C084-4C40-89A8-3DC251DFBEC2}" type="presParOf" srcId="{BEC42A01-12A3-7544-8D13-E19F7C12B0AE}" destId="{00CD8EC0-331F-CF49-B9DC-2A9DB8141ED5}" srcOrd="1" destOrd="0" presId="urn:microsoft.com/office/officeart/2005/8/layout/vList5"/>
    <dgm:cxn modelId="{B58F8A9E-FE7F-B243-A0AF-D3E37AB3C304}" type="presParOf" srcId="{EB77B392-83A4-2641-9BF7-7974A1D18779}" destId="{017DF377-25DA-B84A-89B7-0FF0F048B447}" srcOrd="5" destOrd="0" presId="urn:microsoft.com/office/officeart/2005/8/layout/vList5"/>
    <dgm:cxn modelId="{DF311634-98BC-1047-9D25-A1FA2A30DE58}" type="presParOf" srcId="{EB77B392-83A4-2641-9BF7-7974A1D18779}" destId="{133653D5-7B7A-534E-9074-42E7BB1B8083}" srcOrd="6" destOrd="0" presId="urn:microsoft.com/office/officeart/2005/8/layout/vList5"/>
    <dgm:cxn modelId="{ED9718FE-BDBC-CC46-BEC1-9B824FC5C2AF}" type="presParOf" srcId="{133653D5-7B7A-534E-9074-42E7BB1B8083}" destId="{1912CDB1-4C3C-AC4F-8A45-51A3F9B0CA5E}" srcOrd="0" destOrd="0" presId="urn:microsoft.com/office/officeart/2005/8/layout/vList5"/>
    <dgm:cxn modelId="{B8493725-6E6D-4446-AA96-97C0EBA26C56}" type="presParOf" srcId="{133653D5-7B7A-534E-9074-42E7BB1B8083}" destId="{EF519E5B-D11D-0044-9D9C-773BC574F300}" srcOrd="1" destOrd="0" presId="urn:microsoft.com/office/officeart/2005/8/layout/vList5"/>
    <dgm:cxn modelId="{EB8B473E-1F1A-6445-9967-94720C8ACD6E}" type="presParOf" srcId="{EB77B392-83A4-2641-9BF7-7974A1D18779}" destId="{7851B8FD-B091-304D-985E-FD9C8B433AEC}" srcOrd="7" destOrd="0" presId="urn:microsoft.com/office/officeart/2005/8/layout/vList5"/>
    <dgm:cxn modelId="{D9008038-BBAC-0A44-8E78-275AB6846798}" type="presParOf" srcId="{EB77B392-83A4-2641-9BF7-7974A1D18779}" destId="{C5CBE4D5-218F-BE4C-A773-5F6BF2B7D5EA}" srcOrd="8" destOrd="0" presId="urn:microsoft.com/office/officeart/2005/8/layout/vList5"/>
    <dgm:cxn modelId="{746083B8-2BF5-CE4A-A163-4615BCD5A493}" type="presParOf" srcId="{C5CBE4D5-218F-BE4C-A773-5F6BF2B7D5EA}" destId="{EAC21FB5-0314-7141-9B87-5B6B19D289C3}" srcOrd="0" destOrd="0" presId="urn:microsoft.com/office/officeart/2005/8/layout/vList5"/>
    <dgm:cxn modelId="{19B4CDE1-82A1-C549-95A9-504F40AED08C}" type="presParOf" srcId="{C5CBE4D5-218F-BE4C-A773-5F6BF2B7D5EA}" destId="{D1456DE6-8571-0445-9500-4F055783521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15F83F-0DA9-ED47-AA92-AA2603A7049B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A14050-B911-864F-A49F-32C2630460E1}">
      <dgm:prSet/>
      <dgm:spPr/>
      <dgm:t>
        <a:bodyPr/>
        <a:lstStyle/>
        <a:p>
          <a:r>
            <a:rPr lang="en-US" dirty="0"/>
            <a:t>1</a:t>
          </a:r>
        </a:p>
      </dgm:t>
    </dgm:pt>
    <dgm:pt modelId="{4ABB11D9-1A8D-7B46-9D1A-0A31D89453E6}" type="parTrans" cxnId="{F5C936C7-CAE6-4444-9F2F-0C556C9B9D65}">
      <dgm:prSet/>
      <dgm:spPr/>
      <dgm:t>
        <a:bodyPr/>
        <a:lstStyle/>
        <a:p>
          <a:endParaRPr lang="en-US"/>
        </a:p>
      </dgm:t>
    </dgm:pt>
    <dgm:pt modelId="{CB3A3539-2184-FD4B-BE74-238DD812D32A}" type="sibTrans" cxnId="{F5C936C7-CAE6-4444-9F2F-0C556C9B9D65}">
      <dgm:prSet/>
      <dgm:spPr/>
      <dgm:t>
        <a:bodyPr/>
        <a:lstStyle/>
        <a:p>
          <a:endParaRPr lang="en-US"/>
        </a:p>
      </dgm:t>
    </dgm:pt>
    <dgm:pt modelId="{1EC41C45-8876-E742-B582-57060D19A9BD}">
      <dgm:prSet/>
      <dgm:spPr/>
      <dgm:t>
        <a:bodyPr/>
        <a:lstStyle/>
        <a:p>
          <a:r>
            <a:rPr lang="en-US" dirty="0"/>
            <a:t>4</a:t>
          </a:r>
        </a:p>
      </dgm:t>
    </dgm:pt>
    <dgm:pt modelId="{E232DB62-E9CA-6A4C-BC54-71D2D3E06CC6}" type="parTrans" cxnId="{6124C90B-978B-E146-B5CC-8AC787D1883A}">
      <dgm:prSet/>
      <dgm:spPr/>
      <dgm:t>
        <a:bodyPr/>
        <a:lstStyle/>
        <a:p>
          <a:endParaRPr lang="en-US"/>
        </a:p>
      </dgm:t>
    </dgm:pt>
    <dgm:pt modelId="{6DE112BA-E56F-7440-996B-7552DA011353}" type="sibTrans" cxnId="{6124C90B-978B-E146-B5CC-8AC787D1883A}">
      <dgm:prSet/>
      <dgm:spPr/>
      <dgm:t>
        <a:bodyPr/>
        <a:lstStyle/>
        <a:p>
          <a:endParaRPr lang="en-US"/>
        </a:p>
      </dgm:t>
    </dgm:pt>
    <dgm:pt modelId="{43195A27-9962-2444-A4D8-66715DCAEE24}">
      <dgm:prSet/>
      <dgm:spPr/>
      <dgm:t>
        <a:bodyPr/>
        <a:lstStyle/>
        <a:p>
          <a:r>
            <a:rPr lang="en-US" dirty="0"/>
            <a:t>Familiarity with the DP Mechanism is Advantages for Attackers</a:t>
          </a:r>
        </a:p>
      </dgm:t>
    </dgm:pt>
    <dgm:pt modelId="{11A7F797-8C75-B842-B467-1C730250FAA4}" type="parTrans" cxnId="{B2C27F7E-06C6-D844-807A-209280305F4E}">
      <dgm:prSet/>
      <dgm:spPr/>
      <dgm:t>
        <a:bodyPr/>
        <a:lstStyle/>
        <a:p>
          <a:endParaRPr lang="en-US"/>
        </a:p>
      </dgm:t>
    </dgm:pt>
    <dgm:pt modelId="{308C83B8-2AED-0E42-AA8C-47664BB14D96}" type="sibTrans" cxnId="{B2C27F7E-06C6-D844-807A-209280305F4E}">
      <dgm:prSet/>
      <dgm:spPr/>
      <dgm:t>
        <a:bodyPr/>
        <a:lstStyle/>
        <a:p>
          <a:endParaRPr lang="en-US"/>
        </a:p>
      </dgm:t>
    </dgm:pt>
    <dgm:pt modelId="{AE88E8EE-311E-E348-A82D-134F54164E8C}">
      <dgm:prSet/>
      <dgm:spPr/>
      <dgm:t>
        <a:bodyPr/>
        <a:lstStyle/>
        <a:p>
          <a:r>
            <a:rPr lang="en-US" dirty="0"/>
            <a:t>3</a:t>
          </a:r>
        </a:p>
      </dgm:t>
    </dgm:pt>
    <dgm:pt modelId="{461C356F-B7EA-BB4E-833C-ACF5FAF388EE}" type="parTrans" cxnId="{9A3355CA-EEE0-2D42-A5F3-23C60BA25530}">
      <dgm:prSet/>
      <dgm:spPr/>
      <dgm:t>
        <a:bodyPr/>
        <a:lstStyle/>
        <a:p>
          <a:endParaRPr lang="en-US"/>
        </a:p>
      </dgm:t>
    </dgm:pt>
    <dgm:pt modelId="{5045CD52-0160-D04D-9999-3C95A04A8CB0}" type="sibTrans" cxnId="{9A3355CA-EEE0-2D42-A5F3-23C60BA25530}">
      <dgm:prSet/>
      <dgm:spPr/>
      <dgm:t>
        <a:bodyPr/>
        <a:lstStyle/>
        <a:p>
          <a:endParaRPr lang="en-US"/>
        </a:p>
      </dgm:t>
    </dgm:pt>
    <dgm:pt modelId="{320BD3E9-8BBA-D644-A73E-AA36E6B43DA9}">
      <dgm:prSet/>
      <dgm:spPr/>
      <dgm:t>
        <a:bodyPr/>
        <a:lstStyle/>
        <a:p>
          <a:r>
            <a:rPr lang="en-US" dirty="0"/>
            <a:t>Epsilon Knowledge is Negligible for Adversaries</a:t>
          </a:r>
        </a:p>
      </dgm:t>
    </dgm:pt>
    <dgm:pt modelId="{4714C766-E082-3F4A-9686-CC7D6BFF36E2}" type="parTrans" cxnId="{FBDA4450-19D6-1F47-B75F-AE8E0847687C}">
      <dgm:prSet/>
      <dgm:spPr/>
      <dgm:t>
        <a:bodyPr/>
        <a:lstStyle/>
        <a:p>
          <a:endParaRPr lang="en-US"/>
        </a:p>
      </dgm:t>
    </dgm:pt>
    <dgm:pt modelId="{42DF3D15-699E-4347-BA94-6B30128437A7}" type="sibTrans" cxnId="{FBDA4450-19D6-1F47-B75F-AE8E0847687C}">
      <dgm:prSet/>
      <dgm:spPr/>
      <dgm:t>
        <a:bodyPr/>
        <a:lstStyle/>
        <a:p>
          <a:endParaRPr lang="en-US"/>
        </a:p>
      </dgm:t>
    </dgm:pt>
    <dgm:pt modelId="{0B75F9DA-04F1-3445-A0CF-00E0BDB7E9C1}">
      <dgm:prSet/>
      <dgm:spPr/>
      <dgm:t>
        <a:bodyPr/>
        <a:lstStyle/>
        <a:p>
          <a:r>
            <a:rPr lang="en-US" dirty="0"/>
            <a:t>The Importance Lies in Obfuscation Percentage, Not Location</a:t>
          </a:r>
        </a:p>
      </dgm:t>
    </dgm:pt>
    <dgm:pt modelId="{4C5E5080-D70E-E54B-811E-004DE76583E9}" type="parTrans" cxnId="{039CB839-E954-5A4A-9D2B-F48340116190}">
      <dgm:prSet/>
      <dgm:spPr/>
      <dgm:t>
        <a:bodyPr/>
        <a:lstStyle/>
        <a:p>
          <a:endParaRPr lang="en-US"/>
        </a:p>
      </dgm:t>
    </dgm:pt>
    <dgm:pt modelId="{426023B0-3DD8-8747-ADC4-6F8B5224753F}" type="sibTrans" cxnId="{039CB839-E954-5A4A-9D2B-F48340116190}">
      <dgm:prSet/>
      <dgm:spPr/>
      <dgm:t>
        <a:bodyPr/>
        <a:lstStyle/>
        <a:p>
          <a:endParaRPr lang="en-US"/>
        </a:p>
      </dgm:t>
    </dgm:pt>
    <dgm:pt modelId="{5BCCCB26-9853-A245-88AD-59B36BA3646D}">
      <dgm:prSet/>
      <dgm:spPr/>
      <dgm:t>
        <a:bodyPr/>
        <a:lstStyle/>
        <a:p>
          <a:r>
            <a:rPr lang="en-US" dirty="0"/>
            <a:t>2</a:t>
          </a:r>
        </a:p>
      </dgm:t>
    </dgm:pt>
    <dgm:pt modelId="{D0B85F72-6475-EA41-9928-2645F855B23D}" type="parTrans" cxnId="{FB9DE313-1280-8044-B8D1-F8C2F4D1BD19}">
      <dgm:prSet/>
      <dgm:spPr/>
      <dgm:t>
        <a:bodyPr/>
        <a:lstStyle/>
        <a:p>
          <a:endParaRPr lang="en-US"/>
        </a:p>
      </dgm:t>
    </dgm:pt>
    <dgm:pt modelId="{FDFE49DE-DC19-424E-8266-59774D05CFF1}" type="sibTrans" cxnId="{FB9DE313-1280-8044-B8D1-F8C2F4D1BD19}">
      <dgm:prSet/>
      <dgm:spPr/>
      <dgm:t>
        <a:bodyPr/>
        <a:lstStyle/>
        <a:p>
          <a:endParaRPr lang="en-US"/>
        </a:p>
      </dgm:t>
    </dgm:pt>
    <dgm:pt modelId="{DFF593C9-B4BD-974A-99E7-7939B21C43F9}">
      <dgm:prSet/>
      <dgm:spPr/>
      <dgm:t>
        <a:bodyPr/>
        <a:lstStyle/>
        <a:p>
          <a:r>
            <a:rPr lang="en-US" dirty="0"/>
            <a:t>The Significance of Training Dataset Similarity to the Test Set</a:t>
          </a:r>
        </a:p>
      </dgm:t>
    </dgm:pt>
    <dgm:pt modelId="{153816C8-7763-7548-9FB8-3DFE0EB08326}" type="parTrans" cxnId="{3870A2EE-52DA-C84E-8AC2-86BC8BC7D4F9}">
      <dgm:prSet/>
      <dgm:spPr/>
      <dgm:t>
        <a:bodyPr/>
        <a:lstStyle/>
        <a:p>
          <a:endParaRPr lang="en-US"/>
        </a:p>
      </dgm:t>
    </dgm:pt>
    <dgm:pt modelId="{10DE936D-5EDD-7C4F-956D-B4E65BD24CA8}" type="sibTrans" cxnId="{3870A2EE-52DA-C84E-8AC2-86BC8BC7D4F9}">
      <dgm:prSet/>
      <dgm:spPr/>
      <dgm:t>
        <a:bodyPr/>
        <a:lstStyle/>
        <a:p>
          <a:endParaRPr lang="en-US"/>
        </a:p>
      </dgm:t>
    </dgm:pt>
    <dgm:pt modelId="{052F87FA-3B47-6A4D-B6FC-6A6F1B68CF85}">
      <dgm:prSet/>
      <dgm:spPr/>
      <dgm:t>
        <a:bodyPr/>
        <a:lstStyle/>
        <a:p>
          <a:r>
            <a:rPr lang="en-US" dirty="0"/>
            <a:t>5</a:t>
          </a:r>
        </a:p>
      </dgm:t>
    </dgm:pt>
    <dgm:pt modelId="{F416219D-FA1D-7745-8F0B-E628F17FE407}" type="parTrans" cxnId="{31D06447-DFD3-784B-B5B7-D0FFEFE55721}">
      <dgm:prSet/>
      <dgm:spPr/>
      <dgm:t>
        <a:bodyPr/>
        <a:lstStyle/>
        <a:p>
          <a:endParaRPr lang="en-US"/>
        </a:p>
      </dgm:t>
    </dgm:pt>
    <dgm:pt modelId="{158DA233-8153-1747-AFA5-F939399F11CE}" type="sibTrans" cxnId="{31D06447-DFD3-784B-B5B7-D0FFEFE55721}">
      <dgm:prSet/>
      <dgm:spPr/>
      <dgm:t>
        <a:bodyPr/>
        <a:lstStyle/>
        <a:p>
          <a:endParaRPr lang="en-US"/>
        </a:p>
      </dgm:t>
    </dgm:pt>
    <dgm:pt modelId="{E7270B7B-9BF0-004A-9F1E-DBE5490E55A7}">
      <dgm:prSet/>
      <dgm:spPr/>
      <dgm:t>
        <a:bodyPr/>
        <a:lstStyle/>
        <a:p>
          <a:r>
            <a:rPr lang="en-US" dirty="0"/>
            <a:t>Absence of Error Accumulation in Text Generation Models</a:t>
          </a:r>
        </a:p>
      </dgm:t>
    </dgm:pt>
    <dgm:pt modelId="{8B948781-5C06-FB4E-B6A8-FEE6966A8303}" type="parTrans" cxnId="{3468B1DD-C108-D641-96A1-B1331DA161A4}">
      <dgm:prSet/>
      <dgm:spPr/>
      <dgm:t>
        <a:bodyPr/>
        <a:lstStyle/>
        <a:p>
          <a:endParaRPr lang="en-US"/>
        </a:p>
      </dgm:t>
    </dgm:pt>
    <dgm:pt modelId="{DACC7430-B3B2-6A40-8292-53C2D0748D44}" type="sibTrans" cxnId="{3468B1DD-C108-D641-96A1-B1331DA161A4}">
      <dgm:prSet/>
      <dgm:spPr/>
      <dgm:t>
        <a:bodyPr/>
        <a:lstStyle/>
        <a:p>
          <a:endParaRPr lang="en-US"/>
        </a:p>
      </dgm:t>
    </dgm:pt>
    <dgm:pt modelId="{EB77B392-83A4-2641-9BF7-7974A1D18779}" type="pres">
      <dgm:prSet presAssocID="{6B15F83F-0DA9-ED47-AA92-AA2603A7049B}" presName="Name0" presStyleCnt="0">
        <dgm:presLayoutVars>
          <dgm:dir/>
          <dgm:animLvl val="lvl"/>
          <dgm:resizeHandles val="exact"/>
        </dgm:presLayoutVars>
      </dgm:prSet>
      <dgm:spPr/>
    </dgm:pt>
    <dgm:pt modelId="{206E5B86-FD32-BA4B-9E55-243C14CC8539}" type="pres">
      <dgm:prSet presAssocID="{E8A14050-B911-864F-A49F-32C2630460E1}" presName="linNode" presStyleCnt="0"/>
      <dgm:spPr/>
    </dgm:pt>
    <dgm:pt modelId="{B903CAAD-C109-E04E-BFCE-12F1E7C4A059}" type="pres">
      <dgm:prSet presAssocID="{E8A14050-B911-864F-A49F-32C2630460E1}" presName="parentText" presStyleLbl="node1" presStyleIdx="0" presStyleCnt="5" custScaleX="24319">
        <dgm:presLayoutVars>
          <dgm:chMax val="1"/>
          <dgm:bulletEnabled val="1"/>
        </dgm:presLayoutVars>
      </dgm:prSet>
      <dgm:spPr/>
    </dgm:pt>
    <dgm:pt modelId="{7F5AFD9A-BF21-894D-920A-79CD55502A31}" type="pres">
      <dgm:prSet presAssocID="{E8A14050-B911-864F-A49F-32C2630460E1}" presName="descendantText" presStyleLbl="alignAccFollowNode1" presStyleIdx="0" presStyleCnt="5">
        <dgm:presLayoutVars>
          <dgm:bulletEnabled val="1"/>
        </dgm:presLayoutVars>
      </dgm:prSet>
      <dgm:spPr/>
    </dgm:pt>
    <dgm:pt modelId="{1AD28A06-4370-064D-ABA4-736EB2011991}" type="pres">
      <dgm:prSet presAssocID="{CB3A3539-2184-FD4B-BE74-238DD812D32A}" presName="sp" presStyleCnt="0"/>
      <dgm:spPr/>
    </dgm:pt>
    <dgm:pt modelId="{1F962789-CB13-1744-B625-5B000EFFBECC}" type="pres">
      <dgm:prSet presAssocID="{5BCCCB26-9853-A245-88AD-59B36BA3646D}" presName="linNode" presStyleCnt="0"/>
      <dgm:spPr/>
    </dgm:pt>
    <dgm:pt modelId="{326A2D25-6A77-D448-BDE2-9BA56BB49C49}" type="pres">
      <dgm:prSet presAssocID="{5BCCCB26-9853-A245-88AD-59B36BA3646D}" presName="parentText" presStyleLbl="node1" presStyleIdx="1" presStyleCnt="5" custScaleX="24319">
        <dgm:presLayoutVars>
          <dgm:chMax val="1"/>
          <dgm:bulletEnabled val="1"/>
        </dgm:presLayoutVars>
      </dgm:prSet>
      <dgm:spPr/>
    </dgm:pt>
    <dgm:pt modelId="{2BF97522-14F2-5D41-9633-3EB9F006554C}" type="pres">
      <dgm:prSet presAssocID="{5BCCCB26-9853-A245-88AD-59B36BA3646D}" presName="descendantText" presStyleLbl="alignAccFollowNode1" presStyleIdx="1" presStyleCnt="5">
        <dgm:presLayoutVars>
          <dgm:bulletEnabled val="1"/>
        </dgm:presLayoutVars>
      </dgm:prSet>
      <dgm:spPr/>
    </dgm:pt>
    <dgm:pt modelId="{B9977831-4CE2-E94D-9514-3F3C6E1D8D74}" type="pres">
      <dgm:prSet presAssocID="{FDFE49DE-DC19-424E-8266-59774D05CFF1}" presName="sp" presStyleCnt="0"/>
      <dgm:spPr/>
    </dgm:pt>
    <dgm:pt modelId="{BEC42A01-12A3-7544-8D13-E19F7C12B0AE}" type="pres">
      <dgm:prSet presAssocID="{AE88E8EE-311E-E348-A82D-134F54164E8C}" presName="linNode" presStyleCnt="0"/>
      <dgm:spPr/>
    </dgm:pt>
    <dgm:pt modelId="{D89A8C71-8495-664A-BA66-0C2E1480D901}" type="pres">
      <dgm:prSet presAssocID="{AE88E8EE-311E-E348-A82D-134F54164E8C}" presName="parentText" presStyleLbl="node1" presStyleIdx="2" presStyleCnt="5" custScaleX="24319">
        <dgm:presLayoutVars>
          <dgm:chMax val="1"/>
          <dgm:bulletEnabled val="1"/>
        </dgm:presLayoutVars>
      </dgm:prSet>
      <dgm:spPr/>
    </dgm:pt>
    <dgm:pt modelId="{00CD8EC0-331F-CF49-B9DC-2A9DB8141ED5}" type="pres">
      <dgm:prSet presAssocID="{AE88E8EE-311E-E348-A82D-134F54164E8C}" presName="descendantText" presStyleLbl="alignAccFollowNode1" presStyleIdx="2" presStyleCnt="5">
        <dgm:presLayoutVars>
          <dgm:bulletEnabled val="1"/>
        </dgm:presLayoutVars>
      </dgm:prSet>
      <dgm:spPr/>
    </dgm:pt>
    <dgm:pt modelId="{017DF377-25DA-B84A-89B7-0FF0F048B447}" type="pres">
      <dgm:prSet presAssocID="{5045CD52-0160-D04D-9999-3C95A04A8CB0}" presName="sp" presStyleCnt="0"/>
      <dgm:spPr/>
    </dgm:pt>
    <dgm:pt modelId="{133653D5-7B7A-534E-9074-42E7BB1B8083}" type="pres">
      <dgm:prSet presAssocID="{1EC41C45-8876-E742-B582-57060D19A9BD}" presName="linNode" presStyleCnt="0"/>
      <dgm:spPr/>
    </dgm:pt>
    <dgm:pt modelId="{1912CDB1-4C3C-AC4F-8A45-51A3F9B0CA5E}" type="pres">
      <dgm:prSet presAssocID="{1EC41C45-8876-E742-B582-57060D19A9BD}" presName="parentText" presStyleLbl="node1" presStyleIdx="3" presStyleCnt="5" custScaleX="24319">
        <dgm:presLayoutVars>
          <dgm:chMax val="1"/>
          <dgm:bulletEnabled val="1"/>
        </dgm:presLayoutVars>
      </dgm:prSet>
      <dgm:spPr/>
    </dgm:pt>
    <dgm:pt modelId="{EF519E5B-D11D-0044-9D9C-773BC574F300}" type="pres">
      <dgm:prSet presAssocID="{1EC41C45-8876-E742-B582-57060D19A9BD}" presName="descendantText" presStyleLbl="alignAccFollowNode1" presStyleIdx="3" presStyleCnt="5">
        <dgm:presLayoutVars>
          <dgm:bulletEnabled val="1"/>
        </dgm:presLayoutVars>
      </dgm:prSet>
      <dgm:spPr/>
    </dgm:pt>
    <dgm:pt modelId="{7851B8FD-B091-304D-985E-FD9C8B433AEC}" type="pres">
      <dgm:prSet presAssocID="{6DE112BA-E56F-7440-996B-7552DA011353}" presName="sp" presStyleCnt="0"/>
      <dgm:spPr/>
    </dgm:pt>
    <dgm:pt modelId="{C5CBE4D5-218F-BE4C-A773-5F6BF2B7D5EA}" type="pres">
      <dgm:prSet presAssocID="{052F87FA-3B47-6A4D-B6FC-6A6F1B68CF85}" presName="linNode" presStyleCnt="0"/>
      <dgm:spPr/>
    </dgm:pt>
    <dgm:pt modelId="{EAC21FB5-0314-7141-9B87-5B6B19D289C3}" type="pres">
      <dgm:prSet presAssocID="{052F87FA-3B47-6A4D-B6FC-6A6F1B68CF85}" presName="parentText" presStyleLbl="node1" presStyleIdx="4" presStyleCnt="5" custScaleX="24319">
        <dgm:presLayoutVars>
          <dgm:chMax val="1"/>
          <dgm:bulletEnabled val="1"/>
        </dgm:presLayoutVars>
      </dgm:prSet>
      <dgm:spPr/>
    </dgm:pt>
    <dgm:pt modelId="{D1456DE6-8571-0445-9500-4F055783521C}" type="pres">
      <dgm:prSet presAssocID="{052F87FA-3B47-6A4D-B6FC-6A6F1B68CF85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1FA4BA00-2596-A248-9825-149B323BA85B}" type="presOf" srcId="{052F87FA-3B47-6A4D-B6FC-6A6F1B68CF85}" destId="{EAC21FB5-0314-7141-9B87-5B6B19D289C3}" srcOrd="0" destOrd="0" presId="urn:microsoft.com/office/officeart/2005/8/layout/vList5"/>
    <dgm:cxn modelId="{6124C90B-978B-E146-B5CC-8AC787D1883A}" srcId="{6B15F83F-0DA9-ED47-AA92-AA2603A7049B}" destId="{1EC41C45-8876-E742-B582-57060D19A9BD}" srcOrd="3" destOrd="0" parTransId="{E232DB62-E9CA-6A4C-BC54-71D2D3E06CC6}" sibTransId="{6DE112BA-E56F-7440-996B-7552DA011353}"/>
    <dgm:cxn modelId="{C2C39210-711A-E24E-979A-C008FDAD9F84}" type="presOf" srcId="{E7270B7B-9BF0-004A-9F1E-DBE5490E55A7}" destId="{D1456DE6-8571-0445-9500-4F055783521C}" srcOrd="0" destOrd="0" presId="urn:microsoft.com/office/officeart/2005/8/layout/vList5"/>
    <dgm:cxn modelId="{12BDF311-7B03-2D4D-8F9E-FF61978145A9}" type="presOf" srcId="{DFF593C9-B4BD-974A-99E7-7939B21C43F9}" destId="{2BF97522-14F2-5D41-9633-3EB9F006554C}" srcOrd="0" destOrd="0" presId="urn:microsoft.com/office/officeart/2005/8/layout/vList5"/>
    <dgm:cxn modelId="{FB9DE313-1280-8044-B8D1-F8C2F4D1BD19}" srcId="{6B15F83F-0DA9-ED47-AA92-AA2603A7049B}" destId="{5BCCCB26-9853-A245-88AD-59B36BA3646D}" srcOrd="1" destOrd="0" parTransId="{D0B85F72-6475-EA41-9928-2645F855B23D}" sibTransId="{FDFE49DE-DC19-424E-8266-59774D05CFF1}"/>
    <dgm:cxn modelId="{CE8E171D-945D-D647-9031-BE7C9619E09E}" type="presOf" srcId="{E8A14050-B911-864F-A49F-32C2630460E1}" destId="{B903CAAD-C109-E04E-BFCE-12F1E7C4A059}" srcOrd="0" destOrd="0" presId="urn:microsoft.com/office/officeart/2005/8/layout/vList5"/>
    <dgm:cxn modelId="{039CB839-E954-5A4A-9D2B-F48340116190}" srcId="{1EC41C45-8876-E742-B582-57060D19A9BD}" destId="{0B75F9DA-04F1-3445-A0CF-00E0BDB7E9C1}" srcOrd="0" destOrd="0" parTransId="{4C5E5080-D70E-E54B-811E-004DE76583E9}" sibTransId="{426023B0-3DD8-8747-ADC4-6F8B5224753F}"/>
    <dgm:cxn modelId="{31D06447-DFD3-784B-B5B7-D0FFEFE55721}" srcId="{6B15F83F-0DA9-ED47-AA92-AA2603A7049B}" destId="{052F87FA-3B47-6A4D-B6FC-6A6F1B68CF85}" srcOrd="4" destOrd="0" parTransId="{F416219D-FA1D-7745-8F0B-E628F17FE407}" sibTransId="{158DA233-8153-1747-AFA5-F939399F11CE}"/>
    <dgm:cxn modelId="{6A16DD4B-BDC6-A74A-85EE-DCCC32A58988}" type="presOf" srcId="{43195A27-9962-2444-A4D8-66715DCAEE24}" destId="{7F5AFD9A-BF21-894D-920A-79CD55502A31}" srcOrd="0" destOrd="0" presId="urn:microsoft.com/office/officeart/2005/8/layout/vList5"/>
    <dgm:cxn modelId="{FBDA4450-19D6-1F47-B75F-AE8E0847687C}" srcId="{AE88E8EE-311E-E348-A82D-134F54164E8C}" destId="{320BD3E9-8BBA-D644-A73E-AA36E6B43DA9}" srcOrd="0" destOrd="0" parTransId="{4714C766-E082-3F4A-9686-CC7D6BFF36E2}" sibTransId="{42DF3D15-699E-4347-BA94-6B30128437A7}"/>
    <dgm:cxn modelId="{B2C27F7E-06C6-D844-807A-209280305F4E}" srcId="{E8A14050-B911-864F-A49F-32C2630460E1}" destId="{43195A27-9962-2444-A4D8-66715DCAEE24}" srcOrd="0" destOrd="0" parTransId="{11A7F797-8C75-B842-B467-1C730250FAA4}" sibTransId="{308C83B8-2AED-0E42-AA8C-47664BB14D96}"/>
    <dgm:cxn modelId="{17AF9B83-A06B-A64E-BD28-1FAF5C8309C4}" type="presOf" srcId="{320BD3E9-8BBA-D644-A73E-AA36E6B43DA9}" destId="{00CD8EC0-331F-CF49-B9DC-2A9DB8141ED5}" srcOrd="0" destOrd="0" presId="urn:microsoft.com/office/officeart/2005/8/layout/vList5"/>
    <dgm:cxn modelId="{A8FDCF8D-18F4-4C43-A221-7333772676B7}" type="presOf" srcId="{1EC41C45-8876-E742-B582-57060D19A9BD}" destId="{1912CDB1-4C3C-AC4F-8A45-51A3F9B0CA5E}" srcOrd="0" destOrd="0" presId="urn:microsoft.com/office/officeart/2005/8/layout/vList5"/>
    <dgm:cxn modelId="{D5353A9E-A474-1041-B16E-56CF841DCC94}" type="presOf" srcId="{0B75F9DA-04F1-3445-A0CF-00E0BDB7E9C1}" destId="{EF519E5B-D11D-0044-9D9C-773BC574F300}" srcOrd="0" destOrd="0" presId="urn:microsoft.com/office/officeart/2005/8/layout/vList5"/>
    <dgm:cxn modelId="{56EE5EB1-9425-E049-A2BB-46F07DB278B2}" type="presOf" srcId="{5BCCCB26-9853-A245-88AD-59B36BA3646D}" destId="{326A2D25-6A77-D448-BDE2-9BA56BB49C49}" srcOrd="0" destOrd="0" presId="urn:microsoft.com/office/officeart/2005/8/layout/vList5"/>
    <dgm:cxn modelId="{DF3F02C1-ADB5-4F42-B114-FF6453FB87F3}" type="presOf" srcId="{6B15F83F-0DA9-ED47-AA92-AA2603A7049B}" destId="{EB77B392-83A4-2641-9BF7-7974A1D18779}" srcOrd="0" destOrd="0" presId="urn:microsoft.com/office/officeart/2005/8/layout/vList5"/>
    <dgm:cxn modelId="{F5C936C7-CAE6-4444-9F2F-0C556C9B9D65}" srcId="{6B15F83F-0DA9-ED47-AA92-AA2603A7049B}" destId="{E8A14050-B911-864F-A49F-32C2630460E1}" srcOrd="0" destOrd="0" parTransId="{4ABB11D9-1A8D-7B46-9D1A-0A31D89453E6}" sibTransId="{CB3A3539-2184-FD4B-BE74-238DD812D32A}"/>
    <dgm:cxn modelId="{9A3355CA-EEE0-2D42-A5F3-23C60BA25530}" srcId="{6B15F83F-0DA9-ED47-AA92-AA2603A7049B}" destId="{AE88E8EE-311E-E348-A82D-134F54164E8C}" srcOrd="2" destOrd="0" parTransId="{461C356F-B7EA-BB4E-833C-ACF5FAF388EE}" sibTransId="{5045CD52-0160-D04D-9999-3C95A04A8CB0}"/>
    <dgm:cxn modelId="{3468B1DD-C108-D641-96A1-B1331DA161A4}" srcId="{052F87FA-3B47-6A4D-B6FC-6A6F1B68CF85}" destId="{E7270B7B-9BF0-004A-9F1E-DBE5490E55A7}" srcOrd="0" destOrd="0" parTransId="{8B948781-5C06-FB4E-B6A8-FEE6966A8303}" sibTransId="{DACC7430-B3B2-6A40-8292-53C2D0748D44}"/>
    <dgm:cxn modelId="{7B035BE9-552F-3241-AD6F-10257C600270}" type="presOf" srcId="{AE88E8EE-311E-E348-A82D-134F54164E8C}" destId="{D89A8C71-8495-664A-BA66-0C2E1480D901}" srcOrd="0" destOrd="0" presId="urn:microsoft.com/office/officeart/2005/8/layout/vList5"/>
    <dgm:cxn modelId="{3870A2EE-52DA-C84E-8AC2-86BC8BC7D4F9}" srcId="{5BCCCB26-9853-A245-88AD-59B36BA3646D}" destId="{DFF593C9-B4BD-974A-99E7-7939B21C43F9}" srcOrd="0" destOrd="0" parTransId="{153816C8-7763-7548-9FB8-3DFE0EB08326}" sibTransId="{10DE936D-5EDD-7C4F-956D-B4E65BD24CA8}"/>
    <dgm:cxn modelId="{18C6B06C-2A0A-CC47-8B67-B7869E957140}" type="presParOf" srcId="{EB77B392-83A4-2641-9BF7-7974A1D18779}" destId="{206E5B86-FD32-BA4B-9E55-243C14CC8539}" srcOrd="0" destOrd="0" presId="urn:microsoft.com/office/officeart/2005/8/layout/vList5"/>
    <dgm:cxn modelId="{9EEB5D6F-982E-8545-800D-FD9B7CCE0919}" type="presParOf" srcId="{206E5B86-FD32-BA4B-9E55-243C14CC8539}" destId="{B903CAAD-C109-E04E-BFCE-12F1E7C4A059}" srcOrd="0" destOrd="0" presId="urn:microsoft.com/office/officeart/2005/8/layout/vList5"/>
    <dgm:cxn modelId="{42DABA6E-C7DC-CE4E-BBB6-D7D210DBFFDD}" type="presParOf" srcId="{206E5B86-FD32-BA4B-9E55-243C14CC8539}" destId="{7F5AFD9A-BF21-894D-920A-79CD55502A31}" srcOrd="1" destOrd="0" presId="urn:microsoft.com/office/officeart/2005/8/layout/vList5"/>
    <dgm:cxn modelId="{DCC6D38D-BD95-E943-891E-577B7546A147}" type="presParOf" srcId="{EB77B392-83A4-2641-9BF7-7974A1D18779}" destId="{1AD28A06-4370-064D-ABA4-736EB2011991}" srcOrd="1" destOrd="0" presId="urn:microsoft.com/office/officeart/2005/8/layout/vList5"/>
    <dgm:cxn modelId="{28E9D936-9085-CE49-B621-2F8E2CCB36AA}" type="presParOf" srcId="{EB77B392-83A4-2641-9BF7-7974A1D18779}" destId="{1F962789-CB13-1744-B625-5B000EFFBECC}" srcOrd="2" destOrd="0" presId="urn:microsoft.com/office/officeart/2005/8/layout/vList5"/>
    <dgm:cxn modelId="{91020E98-D7FD-CE49-BDD8-2C0D780CCFBA}" type="presParOf" srcId="{1F962789-CB13-1744-B625-5B000EFFBECC}" destId="{326A2D25-6A77-D448-BDE2-9BA56BB49C49}" srcOrd="0" destOrd="0" presId="urn:microsoft.com/office/officeart/2005/8/layout/vList5"/>
    <dgm:cxn modelId="{952F4C63-5360-5145-A62A-0E7EB7A1461B}" type="presParOf" srcId="{1F962789-CB13-1744-B625-5B000EFFBECC}" destId="{2BF97522-14F2-5D41-9633-3EB9F006554C}" srcOrd="1" destOrd="0" presId="urn:microsoft.com/office/officeart/2005/8/layout/vList5"/>
    <dgm:cxn modelId="{CC8A4BAE-E6E2-1049-AD27-56A006FD83BF}" type="presParOf" srcId="{EB77B392-83A4-2641-9BF7-7974A1D18779}" destId="{B9977831-4CE2-E94D-9514-3F3C6E1D8D74}" srcOrd="3" destOrd="0" presId="urn:microsoft.com/office/officeart/2005/8/layout/vList5"/>
    <dgm:cxn modelId="{5F21B57E-E9DA-4C41-B5E9-F9A873D7B5BD}" type="presParOf" srcId="{EB77B392-83A4-2641-9BF7-7974A1D18779}" destId="{BEC42A01-12A3-7544-8D13-E19F7C12B0AE}" srcOrd="4" destOrd="0" presId="urn:microsoft.com/office/officeart/2005/8/layout/vList5"/>
    <dgm:cxn modelId="{DC761FF4-1AE8-FF47-8793-921577345598}" type="presParOf" srcId="{BEC42A01-12A3-7544-8D13-E19F7C12B0AE}" destId="{D89A8C71-8495-664A-BA66-0C2E1480D901}" srcOrd="0" destOrd="0" presId="urn:microsoft.com/office/officeart/2005/8/layout/vList5"/>
    <dgm:cxn modelId="{F9E81EC5-C084-4C40-89A8-3DC251DFBEC2}" type="presParOf" srcId="{BEC42A01-12A3-7544-8D13-E19F7C12B0AE}" destId="{00CD8EC0-331F-CF49-B9DC-2A9DB8141ED5}" srcOrd="1" destOrd="0" presId="urn:microsoft.com/office/officeart/2005/8/layout/vList5"/>
    <dgm:cxn modelId="{B58F8A9E-FE7F-B243-A0AF-D3E37AB3C304}" type="presParOf" srcId="{EB77B392-83A4-2641-9BF7-7974A1D18779}" destId="{017DF377-25DA-B84A-89B7-0FF0F048B447}" srcOrd="5" destOrd="0" presId="urn:microsoft.com/office/officeart/2005/8/layout/vList5"/>
    <dgm:cxn modelId="{DF311634-98BC-1047-9D25-A1FA2A30DE58}" type="presParOf" srcId="{EB77B392-83A4-2641-9BF7-7974A1D18779}" destId="{133653D5-7B7A-534E-9074-42E7BB1B8083}" srcOrd="6" destOrd="0" presId="urn:microsoft.com/office/officeart/2005/8/layout/vList5"/>
    <dgm:cxn modelId="{ED9718FE-BDBC-CC46-BEC1-9B824FC5C2AF}" type="presParOf" srcId="{133653D5-7B7A-534E-9074-42E7BB1B8083}" destId="{1912CDB1-4C3C-AC4F-8A45-51A3F9B0CA5E}" srcOrd="0" destOrd="0" presId="urn:microsoft.com/office/officeart/2005/8/layout/vList5"/>
    <dgm:cxn modelId="{B8493725-6E6D-4446-AA96-97C0EBA26C56}" type="presParOf" srcId="{133653D5-7B7A-534E-9074-42E7BB1B8083}" destId="{EF519E5B-D11D-0044-9D9C-773BC574F300}" srcOrd="1" destOrd="0" presId="urn:microsoft.com/office/officeart/2005/8/layout/vList5"/>
    <dgm:cxn modelId="{EB8B473E-1F1A-6445-9967-94720C8ACD6E}" type="presParOf" srcId="{EB77B392-83A4-2641-9BF7-7974A1D18779}" destId="{7851B8FD-B091-304D-985E-FD9C8B433AEC}" srcOrd="7" destOrd="0" presId="urn:microsoft.com/office/officeart/2005/8/layout/vList5"/>
    <dgm:cxn modelId="{D9008038-BBAC-0A44-8E78-275AB6846798}" type="presParOf" srcId="{EB77B392-83A4-2641-9BF7-7974A1D18779}" destId="{C5CBE4D5-218F-BE4C-A773-5F6BF2B7D5EA}" srcOrd="8" destOrd="0" presId="urn:microsoft.com/office/officeart/2005/8/layout/vList5"/>
    <dgm:cxn modelId="{746083B8-2BF5-CE4A-A163-4615BCD5A493}" type="presParOf" srcId="{C5CBE4D5-218F-BE4C-A773-5F6BF2B7D5EA}" destId="{EAC21FB5-0314-7141-9B87-5B6B19D289C3}" srcOrd="0" destOrd="0" presId="urn:microsoft.com/office/officeart/2005/8/layout/vList5"/>
    <dgm:cxn modelId="{19B4CDE1-82A1-C549-95A9-504F40AED08C}" type="presParOf" srcId="{C5CBE4D5-218F-BE4C-A773-5F6BF2B7D5EA}" destId="{D1456DE6-8571-0445-9500-4F055783521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B15F83F-0DA9-ED47-AA92-AA2603A7049B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A14050-B911-864F-A49F-32C2630460E1}">
      <dgm:prSet/>
      <dgm:spPr/>
      <dgm:t>
        <a:bodyPr/>
        <a:lstStyle/>
        <a:p>
          <a:r>
            <a:rPr lang="en-US" dirty="0"/>
            <a:t>1</a:t>
          </a:r>
        </a:p>
      </dgm:t>
    </dgm:pt>
    <dgm:pt modelId="{4ABB11D9-1A8D-7B46-9D1A-0A31D89453E6}" type="parTrans" cxnId="{F5C936C7-CAE6-4444-9F2F-0C556C9B9D65}">
      <dgm:prSet/>
      <dgm:spPr/>
      <dgm:t>
        <a:bodyPr/>
        <a:lstStyle/>
        <a:p>
          <a:endParaRPr lang="en-US"/>
        </a:p>
      </dgm:t>
    </dgm:pt>
    <dgm:pt modelId="{CB3A3539-2184-FD4B-BE74-238DD812D32A}" type="sibTrans" cxnId="{F5C936C7-CAE6-4444-9F2F-0C556C9B9D65}">
      <dgm:prSet/>
      <dgm:spPr/>
      <dgm:t>
        <a:bodyPr/>
        <a:lstStyle/>
        <a:p>
          <a:endParaRPr lang="en-US"/>
        </a:p>
      </dgm:t>
    </dgm:pt>
    <dgm:pt modelId="{1EC41C45-8876-E742-B582-57060D19A9BD}">
      <dgm:prSet/>
      <dgm:spPr/>
      <dgm:t>
        <a:bodyPr/>
        <a:lstStyle/>
        <a:p>
          <a:r>
            <a:rPr lang="en-US" dirty="0"/>
            <a:t>4</a:t>
          </a:r>
        </a:p>
      </dgm:t>
    </dgm:pt>
    <dgm:pt modelId="{E232DB62-E9CA-6A4C-BC54-71D2D3E06CC6}" type="parTrans" cxnId="{6124C90B-978B-E146-B5CC-8AC787D1883A}">
      <dgm:prSet/>
      <dgm:spPr/>
      <dgm:t>
        <a:bodyPr/>
        <a:lstStyle/>
        <a:p>
          <a:endParaRPr lang="en-US"/>
        </a:p>
      </dgm:t>
    </dgm:pt>
    <dgm:pt modelId="{6DE112BA-E56F-7440-996B-7552DA011353}" type="sibTrans" cxnId="{6124C90B-978B-E146-B5CC-8AC787D1883A}">
      <dgm:prSet/>
      <dgm:spPr/>
      <dgm:t>
        <a:bodyPr/>
        <a:lstStyle/>
        <a:p>
          <a:endParaRPr lang="en-US"/>
        </a:p>
      </dgm:t>
    </dgm:pt>
    <dgm:pt modelId="{43195A27-9962-2444-A4D8-66715DCAEE24}">
      <dgm:prSet/>
      <dgm:spPr/>
      <dgm:t>
        <a:bodyPr/>
        <a:lstStyle/>
        <a:p>
          <a:r>
            <a:rPr lang="en-US" dirty="0"/>
            <a:t>Familiarity with the DP Mechanism is Advantages for Attackers</a:t>
          </a:r>
        </a:p>
      </dgm:t>
    </dgm:pt>
    <dgm:pt modelId="{11A7F797-8C75-B842-B467-1C730250FAA4}" type="parTrans" cxnId="{B2C27F7E-06C6-D844-807A-209280305F4E}">
      <dgm:prSet/>
      <dgm:spPr/>
      <dgm:t>
        <a:bodyPr/>
        <a:lstStyle/>
        <a:p>
          <a:endParaRPr lang="en-US"/>
        </a:p>
      </dgm:t>
    </dgm:pt>
    <dgm:pt modelId="{308C83B8-2AED-0E42-AA8C-47664BB14D96}" type="sibTrans" cxnId="{B2C27F7E-06C6-D844-807A-209280305F4E}">
      <dgm:prSet/>
      <dgm:spPr/>
      <dgm:t>
        <a:bodyPr/>
        <a:lstStyle/>
        <a:p>
          <a:endParaRPr lang="en-US"/>
        </a:p>
      </dgm:t>
    </dgm:pt>
    <dgm:pt modelId="{AE88E8EE-311E-E348-A82D-134F54164E8C}">
      <dgm:prSet/>
      <dgm:spPr/>
      <dgm:t>
        <a:bodyPr/>
        <a:lstStyle/>
        <a:p>
          <a:r>
            <a:rPr lang="en-US" dirty="0"/>
            <a:t>3</a:t>
          </a:r>
        </a:p>
      </dgm:t>
    </dgm:pt>
    <dgm:pt modelId="{461C356F-B7EA-BB4E-833C-ACF5FAF388EE}" type="parTrans" cxnId="{9A3355CA-EEE0-2D42-A5F3-23C60BA25530}">
      <dgm:prSet/>
      <dgm:spPr/>
      <dgm:t>
        <a:bodyPr/>
        <a:lstStyle/>
        <a:p>
          <a:endParaRPr lang="en-US"/>
        </a:p>
      </dgm:t>
    </dgm:pt>
    <dgm:pt modelId="{5045CD52-0160-D04D-9999-3C95A04A8CB0}" type="sibTrans" cxnId="{9A3355CA-EEE0-2D42-A5F3-23C60BA25530}">
      <dgm:prSet/>
      <dgm:spPr/>
      <dgm:t>
        <a:bodyPr/>
        <a:lstStyle/>
        <a:p>
          <a:endParaRPr lang="en-US"/>
        </a:p>
      </dgm:t>
    </dgm:pt>
    <dgm:pt modelId="{320BD3E9-8BBA-D644-A73E-AA36E6B43DA9}">
      <dgm:prSet/>
      <dgm:spPr/>
      <dgm:t>
        <a:bodyPr/>
        <a:lstStyle/>
        <a:p>
          <a:r>
            <a:rPr lang="en-US" dirty="0"/>
            <a:t>Epsilon Knowledge is Negligible for Adversaries</a:t>
          </a:r>
        </a:p>
      </dgm:t>
    </dgm:pt>
    <dgm:pt modelId="{4714C766-E082-3F4A-9686-CC7D6BFF36E2}" type="parTrans" cxnId="{FBDA4450-19D6-1F47-B75F-AE8E0847687C}">
      <dgm:prSet/>
      <dgm:spPr/>
      <dgm:t>
        <a:bodyPr/>
        <a:lstStyle/>
        <a:p>
          <a:endParaRPr lang="en-US"/>
        </a:p>
      </dgm:t>
    </dgm:pt>
    <dgm:pt modelId="{42DF3D15-699E-4347-BA94-6B30128437A7}" type="sibTrans" cxnId="{FBDA4450-19D6-1F47-B75F-AE8E0847687C}">
      <dgm:prSet/>
      <dgm:spPr/>
      <dgm:t>
        <a:bodyPr/>
        <a:lstStyle/>
        <a:p>
          <a:endParaRPr lang="en-US"/>
        </a:p>
      </dgm:t>
    </dgm:pt>
    <dgm:pt modelId="{0B75F9DA-04F1-3445-A0CF-00E0BDB7E9C1}">
      <dgm:prSet/>
      <dgm:spPr/>
      <dgm:t>
        <a:bodyPr/>
        <a:lstStyle/>
        <a:p>
          <a:r>
            <a:rPr lang="en-US" dirty="0"/>
            <a:t>The Importance Lies in Obfuscation Percentage, Not Location</a:t>
          </a:r>
        </a:p>
      </dgm:t>
    </dgm:pt>
    <dgm:pt modelId="{4C5E5080-D70E-E54B-811E-004DE76583E9}" type="parTrans" cxnId="{039CB839-E954-5A4A-9D2B-F48340116190}">
      <dgm:prSet/>
      <dgm:spPr/>
      <dgm:t>
        <a:bodyPr/>
        <a:lstStyle/>
        <a:p>
          <a:endParaRPr lang="en-US"/>
        </a:p>
      </dgm:t>
    </dgm:pt>
    <dgm:pt modelId="{426023B0-3DD8-8747-ADC4-6F8B5224753F}" type="sibTrans" cxnId="{039CB839-E954-5A4A-9D2B-F48340116190}">
      <dgm:prSet/>
      <dgm:spPr/>
      <dgm:t>
        <a:bodyPr/>
        <a:lstStyle/>
        <a:p>
          <a:endParaRPr lang="en-US"/>
        </a:p>
      </dgm:t>
    </dgm:pt>
    <dgm:pt modelId="{5BCCCB26-9853-A245-88AD-59B36BA3646D}">
      <dgm:prSet/>
      <dgm:spPr/>
      <dgm:t>
        <a:bodyPr/>
        <a:lstStyle/>
        <a:p>
          <a:r>
            <a:rPr lang="en-US" dirty="0"/>
            <a:t>2</a:t>
          </a:r>
        </a:p>
      </dgm:t>
    </dgm:pt>
    <dgm:pt modelId="{D0B85F72-6475-EA41-9928-2645F855B23D}" type="parTrans" cxnId="{FB9DE313-1280-8044-B8D1-F8C2F4D1BD19}">
      <dgm:prSet/>
      <dgm:spPr/>
      <dgm:t>
        <a:bodyPr/>
        <a:lstStyle/>
        <a:p>
          <a:endParaRPr lang="en-US"/>
        </a:p>
      </dgm:t>
    </dgm:pt>
    <dgm:pt modelId="{FDFE49DE-DC19-424E-8266-59774D05CFF1}" type="sibTrans" cxnId="{FB9DE313-1280-8044-B8D1-F8C2F4D1BD19}">
      <dgm:prSet/>
      <dgm:spPr/>
      <dgm:t>
        <a:bodyPr/>
        <a:lstStyle/>
        <a:p>
          <a:endParaRPr lang="en-US"/>
        </a:p>
      </dgm:t>
    </dgm:pt>
    <dgm:pt modelId="{DFF593C9-B4BD-974A-99E7-7939B21C43F9}">
      <dgm:prSet/>
      <dgm:spPr/>
      <dgm:t>
        <a:bodyPr/>
        <a:lstStyle/>
        <a:p>
          <a:r>
            <a:rPr lang="en-US" dirty="0"/>
            <a:t>The Significance of Training Dataset Similarity to the Test Set</a:t>
          </a:r>
        </a:p>
      </dgm:t>
    </dgm:pt>
    <dgm:pt modelId="{153816C8-7763-7548-9FB8-3DFE0EB08326}" type="parTrans" cxnId="{3870A2EE-52DA-C84E-8AC2-86BC8BC7D4F9}">
      <dgm:prSet/>
      <dgm:spPr/>
      <dgm:t>
        <a:bodyPr/>
        <a:lstStyle/>
        <a:p>
          <a:endParaRPr lang="en-US"/>
        </a:p>
      </dgm:t>
    </dgm:pt>
    <dgm:pt modelId="{10DE936D-5EDD-7C4F-956D-B4E65BD24CA8}" type="sibTrans" cxnId="{3870A2EE-52DA-C84E-8AC2-86BC8BC7D4F9}">
      <dgm:prSet/>
      <dgm:spPr/>
      <dgm:t>
        <a:bodyPr/>
        <a:lstStyle/>
        <a:p>
          <a:endParaRPr lang="en-US"/>
        </a:p>
      </dgm:t>
    </dgm:pt>
    <dgm:pt modelId="{052F87FA-3B47-6A4D-B6FC-6A6F1B68CF85}">
      <dgm:prSet/>
      <dgm:spPr/>
      <dgm:t>
        <a:bodyPr/>
        <a:lstStyle/>
        <a:p>
          <a:r>
            <a:rPr lang="en-US" dirty="0"/>
            <a:t>5</a:t>
          </a:r>
        </a:p>
      </dgm:t>
    </dgm:pt>
    <dgm:pt modelId="{F416219D-FA1D-7745-8F0B-E628F17FE407}" type="parTrans" cxnId="{31D06447-DFD3-784B-B5B7-D0FFEFE55721}">
      <dgm:prSet/>
      <dgm:spPr/>
      <dgm:t>
        <a:bodyPr/>
        <a:lstStyle/>
        <a:p>
          <a:endParaRPr lang="en-US"/>
        </a:p>
      </dgm:t>
    </dgm:pt>
    <dgm:pt modelId="{158DA233-8153-1747-AFA5-F939399F11CE}" type="sibTrans" cxnId="{31D06447-DFD3-784B-B5B7-D0FFEFE55721}">
      <dgm:prSet/>
      <dgm:spPr/>
      <dgm:t>
        <a:bodyPr/>
        <a:lstStyle/>
        <a:p>
          <a:endParaRPr lang="en-US"/>
        </a:p>
      </dgm:t>
    </dgm:pt>
    <dgm:pt modelId="{E7270B7B-9BF0-004A-9F1E-DBE5490E55A7}">
      <dgm:prSet/>
      <dgm:spPr/>
      <dgm:t>
        <a:bodyPr/>
        <a:lstStyle/>
        <a:p>
          <a:r>
            <a:rPr lang="en-US" dirty="0"/>
            <a:t>Absence of Error Accumulation in Text Generation Models</a:t>
          </a:r>
        </a:p>
      </dgm:t>
    </dgm:pt>
    <dgm:pt modelId="{8B948781-5C06-FB4E-B6A8-FEE6966A8303}" type="parTrans" cxnId="{3468B1DD-C108-D641-96A1-B1331DA161A4}">
      <dgm:prSet/>
      <dgm:spPr/>
      <dgm:t>
        <a:bodyPr/>
        <a:lstStyle/>
        <a:p>
          <a:endParaRPr lang="en-US"/>
        </a:p>
      </dgm:t>
    </dgm:pt>
    <dgm:pt modelId="{DACC7430-B3B2-6A40-8292-53C2D0748D44}" type="sibTrans" cxnId="{3468B1DD-C108-D641-96A1-B1331DA161A4}">
      <dgm:prSet/>
      <dgm:spPr/>
      <dgm:t>
        <a:bodyPr/>
        <a:lstStyle/>
        <a:p>
          <a:endParaRPr lang="en-US"/>
        </a:p>
      </dgm:t>
    </dgm:pt>
    <dgm:pt modelId="{EB77B392-83A4-2641-9BF7-7974A1D18779}" type="pres">
      <dgm:prSet presAssocID="{6B15F83F-0DA9-ED47-AA92-AA2603A7049B}" presName="Name0" presStyleCnt="0">
        <dgm:presLayoutVars>
          <dgm:dir/>
          <dgm:animLvl val="lvl"/>
          <dgm:resizeHandles val="exact"/>
        </dgm:presLayoutVars>
      </dgm:prSet>
      <dgm:spPr/>
    </dgm:pt>
    <dgm:pt modelId="{206E5B86-FD32-BA4B-9E55-243C14CC8539}" type="pres">
      <dgm:prSet presAssocID="{E8A14050-B911-864F-A49F-32C2630460E1}" presName="linNode" presStyleCnt="0"/>
      <dgm:spPr/>
    </dgm:pt>
    <dgm:pt modelId="{B903CAAD-C109-E04E-BFCE-12F1E7C4A059}" type="pres">
      <dgm:prSet presAssocID="{E8A14050-B911-864F-A49F-32C2630460E1}" presName="parentText" presStyleLbl="node1" presStyleIdx="0" presStyleCnt="5" custScaleX="24319">
        <dgm:presLayoutVars>
          <dgm:chMax val="1"/>
          <dgm:bulletEnabled val="1"/>
        </dgm:presLayoutVars>
      </dgm:prSet>
      <dgm:spPr/>
    </dgm:pt>
    <dgm:pt modelId="{7F5AFD9A-BF21-894D-920A-79CD55502A31}" type="pres">
      <dgm:prSet presAssocID="{E8A14050-B911-864F-A49F-32C2630460E1}" presName="descendantText" presStyleLbl="alignAccFollowNode1" presStyleIdx="0" presStyleCnt="5">
        <dgm:presLayoutVars>
          <dgm:bulletEnabled val="1"/>
        </dgm:presLayoutVars>
      </dgm:prSet>
      <dgm:spPr/>
    </dgm:pt>
    <dgm:pt modelId="{1AD28A06-4370-064D-ABA4-736EB2011991}" type="pres">
      <dgm:prSet presAssocID="{CB3A3539-2184-FD4B-BE74-238DD812D32A}" presName="sp" presStyleCnt="0"/>
      <dgm:spPr/>
    </dgm:pt>
    <dgm:pt modelId="{1F962789-CB13-1744-B625-5B000EFFBECC}" type="pres">
      <dgm:prSet presAssocID="{5BCCCB26-9853-A245-88AD-59B36BA3646D}" presName="linNode" presStyleCnt="0"/>
      <dgm:spPr/>
    </dgm:pt>
    <dgm:pt modelId="{326A2D25-6A77-D448-BDE2-9BA56BB49C49}" type="pres">
      <dgm:prSet presAssocID="{5BCCCB26-9853-A245-88AD-59B36BA3646D}" presName="parentText" presStyleLbl="node1" presStyleIdx="1" presStyleCnt="5" custScaleX="24319">
        <dgm:presLayoutVars>
          <dgm:chMax val="1"/>
          <dgm:bulletEnabled val="1"/>
        </dgm:presLayoutVars>
      </dgm:prSet>
      <dgm:spPr/>
    </dgm:pt>
    <dgm:pt modelId="{2BF97522-14F2-5D41-9633-3EB9F006554C}" type="pres">
      <dgm:prSet presAssocID="{5BCCCB26-9853-A245-88AD-59B36BA3646D}" presName="descendantText" presStyleLbl="alignAccFollowNode1" presStyleIdx="1" presStyleCnt="5">
        <dgm:presLayoutVars>
          <dgm:bulletEnabled val="1"/>
        </dgm:presLayoutVars>
      </dgm:prSet>
      <dgm:spPr/>
    </dgm:pt>
    <dgm:pt modelId="{B9977831-4CE2-E94D-9514-3F3C6E1D8D74}" type="pres">
      <dgm:prSet presAssocID="{FDFE49DE-DC19-424E-8266-59774D05CFF1}" presName="sp" presStyleCnt="0"/>
      <dgm:spPr/>
    </dgm:pt>
    <dgm:pt modelId="{BEC42A01-12A3-7544-8D13-E19F7C12B0AE}" type="pres">
      <dgm:prSet presAssocID="{AE88E8EE-311E-E348-A82D-134F54164E8C}" presName="linNode" presStyleCnt="0"/>
      <dgm:spPr/>
    </dgm:pt>
    <dgm:pt modelId="{D89A8C71-8495-664A-BA66-0C2E1480D901}" type="pres">
      <dgm:prSet presAssocID="{AE88E8EE-311E-E348-A82D-134F54164E8C}" presName="parentText" presStyleLbl="node1" presStyleIdx="2" presStyleCnt="5" custScaleX="24319">
        <dgm:presLayoutVars>
          <dgm:chMax val="1"/>
          <dgm:bulletEnabled val="1"/>
        </dgm:presLayoutVars>
      </dgm:prSet>
      <dgm:spPr/>
    </dgm:pt>
    <dgm:pt modelId="{00CD8EC0-331F-CF49-B9DC-2A9DB8141ED5}" type="pres">
      <dgm:prSet presAssocID="{AE88E8EE-311E-E348-A82D-134F54164E8C}" presName="descendantText" presStyleLbl="alignAccFollowNode1" presStyleIdx="2" presStyleCnt="5">
        <dgm:presLayoutVars>
          <dgm:bulletEnabled val="1"/>
        </dgm:presLayoutVars>
      </dgm:prSet>
      <dgm:spPr/>
    </dgm:pt>
    <dgm:pt modelId="{017DF377-25DA-B84A-89B7-0FF0F048B447}" type="pres">
      <dgm:prSet presAssocID="{5045CD52-0160-D04D-9999-3C95A04A8CB0}" presName="sp" presStyleCnt="0"/>
      <dgm:spPr/>
    </dgm:pt>
    <dgm:pt modelId="{133653D5-7B7A-534E-9074-42E7BB1B8083}" type="pres">
      <dgm:prSet presAssocID="{1EC41C45-8876-E742-B582-57060D19A9BD}" presName="linNode" presStyleCnt="0"/>
      <dgm:spPr/>
    </dgm:pt>
    <dgm:pt modelId="{1912CDB1-4C3C-AC4F-8A45-51A3F9B0CA5E}" type="pres">
      <dgm:prSet presAssocID="{1EC41C45-8876-E742-B582-57060D19A9BD}" presName="parentText" presStyleLbl="node1" presStyleIdx="3" presStyleCnt="5" custScaleX="24319">
        <dgm:presLayoutVars>
          <dgm:chMax val="1"/>
          <dgm:bulletEnabled val="1"/>
        </dgm:presLayoutVars>
      </dgm:prSet>
      <dgm:spPr/>
    </dgm:pt>
    <dgm:pt modelId="{EF519E5B-D11D-0044-9D9C-773BC574F300}" type="pres">
      <dgm:prSet presAssocID="{1EC41C45-8876-E742-B582-57060D19A9BD}" presName="descendantText" presStyleLbl="alignAccFollowNode1" presStyleIdx="3" presStyleCnt="5">
        <dgm:presLayoutVars>
          <dgm:bulletEnabled val="1"/>
        </dgm:presLayoutVars>
      </dgm:prSet>
      <dgm:spPr/>
    </dgm:pt>
    <dgm:pt modelId="{7851B8FD-B091-304D-985E-FD9C8B433AEC}" type="pres">
      <dgm:prSet presAssocID="{6DE112BA-E56F-7440-996B-7552DA011353}" presName="sp" presStyleCnt="0"/>
      <dgm:spPr/>
    </dgm:pt>
    <dgm:pt modelId="{C5CBE4D5-218F-BE4C-A773-5F6BF2B7D5EA}" type="pres">
      <dgm:prSet presAssocID="{052F87FA-3B47-6A4D-B6FC-6A6F1B68CF85}" presName="linNode" presStyleCnt="0"/>
      <dgm:spPr/>
    </dgm:pt>
    <dgm:pt modelId="{EAC21FB5-0314-7141-9B87-5B6B19D289C3}" type="pres">
      <dgm:prSet presAssocID="{052F87FA-3B47-6A4D-B6FC-6A6F1B68CF85}" presName="parentText" presStyleLbl="node1" presStyleIdx="4" presStyleCnt="5" custScaleX="24319">
        <dgm:presLayoutVars>
          <dgm:chMax val="1"/>
          <dgm:bulletEnabled val="1"/>
        </dgm:presLayoutVars>
      </dgm:prSet>
      <dgm:spPr/>
    </dgm:pt>
    <dgm:pt modelId="{D1456DE6-8571-0445-9500-4F055783521C}" type="pres">
      <dgm:prSet presAssocID="{052F87FA-3B47-6A4D-B6FC-6A6F1B68CF85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1FA4BA00-2596-A248-9825-149B323BA85B}" type="presOf" srcId="{052F87FA-3B47-6A4D-B6FC-6A6F1B68CF85}" destId="{EAC21FB5-0314-7141-9B87-5B6B19D289C3}" srcOrd="0" destOrd="0" presId="urn:microsoft.com/office/officeart/2005/8/layout/vList5"/>
    <dgm:cxn modelId="{6124C90B-978B-E146-B5CC-8AC787D1883A}" srcId="{6B15F83F-0DA9-ED47-AA92-AA2603A7049B}" destId="{1EC41C45-8876-E742-B582-57060D19A9BD}" srcOrd="3" destOrd="0" parTransId="{E232DB62-E9CA-6A4C-BC54-71D2D3E06CC6}" sibTransId="{6DE112BA-E56F-7440-996B-7552DA011353}"/>
    <dgm:cxn modelId="{C2C39210-711A-E24E-979A-C008FDAD9F84}" type="presOf" srcId="{E7270B7B-9BF0-004A-9F1E-DBE5490E55A7}" destId="{D1456DE6-8571-0445-9500-4F055783521C}" srcOrd="0" destOrd="0" presId="urn:microsoft.com/office/officeart/2005/8/layout/vList5"/>
    <dgm:cxn modelId="{12BDF311-7B03-2D4D-8F9E-FF61978145A9}" type="presOf" srcId="{DFF593C9-B4BD-974A-99E7-7939B21C43F9}" destId="{2BF97522-14F2-5D41-9633-3EB9F006554C}" srcOrd="0" destOrd="0" presId="urn:microsoft.com/office/officeart/2005/8/layout/vList5"/>
    <dgm:cxn modelId="{FB9DE313-1280-8044-B8D1-F8C2F4D1BD19}" srcId="{6B15F83F-0DA9-ED47-AA92-AA2603A7049B}" destId="{5BCCCB26-9853-A245-88AD-59B36BA3646D}" srcOrd="1" destOrd="0" parTransId="{D0B85F72-6475-EA41-9928-2645F855B23D}" sibTransId="{FDFE49DE-DC19-424E-8266-59774D05CFF1}"/>
    <dgm:cxn modelId="{CE8E171D-945D-D647-9031-BE7C9619E09E}" type="presOf" srcId="{E8A14050-B911-864F-A49F-32C2630460E1}" destId="{B903CAAD-C109-E04E-BFCE-12F1E7C4A059}" srcOrd="0" destOrd="0" presId="urn:microsoft.com/office/officeart/2005/8/layout/vList5"/>
    <dgm:cxn modelId="{039CB839-E954-5A4A-9D2B-F48340116190}" srcId="{1EC41C45-8876-E742-B582-57060D19A9BD}" destId="{0B75F9DA-04F1-3445-A0CF-00E0BDB7E9C1}" srcOrd="0" destOrd="0" parTransId="{4C5E5080-D70E-E54B-811E-004DE76583E9}" sibTransId="{426023B0-3DD8-8747-ADC4-6F8B5224753F}"/>
    <dgm:cxn modelId="{31D06447-DFD3-784B-B5B7-D0FFEFE55721}" srcId="{6B15F83F-0DA9-ED47-AA92-AA2603A7049B}" destId="{052F87FA-3B47-6A4D-B6FC-6A6F1B68CF85}" srcOrd="4" destOrd="0" parTransId="{F416219D-FA1D-7745-8F0B-E628F17FE407}" sibTransId="{158DA233-8153-1747-AFA5-F939399F11CE}"/>
    <dgm:cxn modelId="{6A16DD4B-BDC6-A74A-85EE-DCCC32A58988}" type="presOf" srcId="{43195A27-9962-2444-A4D8-66715DCAEE24}" destId="{7F5AFD9A-BF21-894D-920A-79CD55502A31}" srcOrd="0" destOrd="0" presId="urn:microsoft.com/office/officeart/2005/8/layout/vList5"/>
    <dgm:cxn modelId="{FBDA4450-19D6-1F47-B75F-AE8E0847687C}" srcId="{AE88E8EE-311E-E348-A82D-134F54164E8C}" destId="{320BD3E9-8BBA-D644-A73E-AA36E6B43DA9}" srcOrd="0" destOrd="0" parTransId="{4714C766-E082-3F4A-9686-CC7D6BFF36E2}" sibTransId="{42DF3D15-699E-4347-BA94-6B30128437A7}"/>
    <dgm:cxn modelId="{B2C27F7E-06C6-D844-807A-209280305F4E}" srcId="{E8A14050-B911-864F-A49F-32C2630460E1}" destId="{43195A27-9962-2444-A4D8-66715DCAEE24}" srcOrd="0" destOrd="0" parTransId="{11A7F797-8C75-B842-B467-1C730250FAA4}" sibTransId="{308C83B8-2AED-0E42-AA8C-47664BB14D96}"/>
    <dgm:cxn modelId="{17AF9B83-A06B-A64E-BD28-1FAF5C8309C4}" type="presOf" srcId="{320BD3E9-8BBA-D644-A73E-AA36E6B43DA9}" destId="{00CD8EC0-331F-CF49-B9DC-2A9DB8141ED5}" srcOrd="0" destOrd="0" presId="urn:microsoft.com/office/officeart/2005/8/layout/vList5"/>
    <dgm:cxn modelId="{A8FDCF8D-18F4-4C43-A221-7333772676B7}" type="presOf" srcId="{1EC41C45-8876-E742-B582-57060D19A9BD}" destId="{1912CDB1-4C3C-AC4F-8A45-51A3F9B0CA5E}" srcOrd="0" destOrd="0" presId="urn:microsoft.com/office/officeart/2005/8/layout/vList5"/>
    <dgm:cxn modelId="{D5353A9E-A474-1041-B16E-56CF841DCC94}" type="presOf" srcId="{0B75F9DA-04F1-3445-A0CF-00E0BDB7E9C1}" destId="{EF519E5B-D11D-0044-9D9C-773BC574F300}" srcOrd="0" destOrd="0" presId="urn:microsoft.com/office/officeart/2005/8/layout/vList5"/>
    <dgm:cxn modelId="{56EE5EB1-9425-E049-A2BB-46F07DB278B2}" type="presOf" srcId="{5BCCCB26-9853-A245-88AD-59B36BA3646D}" destId="{326A2D25-6A77-D448-BDE2-9BA56BB49C49}" srcOrd="0" destOrd="0" presId="urn:microsoft.com/office/officeart/2005/8/layout/vList5"/>
    <dgm:cxn modelId="{DF3F02C1-ADB5-4F42-B114-FF6453FB87F3}" type="presOf" srcId="{6B15F83F-0DA9-ED47-AA92-AA2603A7049B}" destId="{EB77B392-83A4-2641-9BF7-7974A1D18779}" srcOrd="0" destOrd="0" presId="urn:microsoft.com/office/officeart/2005/8/layout/vList5"/>
    <dgm:cxn modelId="{F5C936C7-CAE6-4444-9F2F-0C556C9B9D65}" srcId="{6B15F83F-0DA9-ED47-AA92-AA2603A7049B}" destId="{E8A14050-B911-864F-A49F-32C2630460E1}" srcOrd="0" destOrd="0" parTransId="{4ABB11D9-1A8D-7B46-9D1A-0A31D89453E6}" sibTransId="{CB3A3539-2184-FD4B-BE74-238DD812D32A}"/>
    <dgm:cxn modelId="{9A3355CA-EEE0-2D42-A5F3-23C60BA25530}" srcId="{6B15F83F-0DA9-ED47-AA92-AA2603A7049B}" destId="{AE88E8EE-311E-E348-A82D-134F54164E8C}" srcOrd="2" destOrd="0" parTransId="{461C356F-B7EA-BB4E-833C-ACF5FAF388EE}" sibTransId="{5045CD52-0160-D04D-9999-3C95A04A8CB0}"/>
    <dgm:cxn modelId="{3468B1DD-C108-D641-96A1-B1331DA161A4}" srcId="{052F87FA-3B47-6A4D-B6FC-6A6F1B68CF85}" destId="{E7270B7B-9BF0-004A-9F1E-DBE5490E55A7}" srcOrd="0" destOrd="0" parTransId="{8B948781-5C06-FB4E-B6A8-FEE6966A8303}" sibTransId="{DACC7430-B3B2-6A40-8292-53C2D0748D44}"/>
    <dgm:cxn modelId="{7B035BE9-552F-3241-AD6F-10257C600270}" type="presOf" srcId="{AE88E8EE-311E-E348-A82D-134F54164E8C}" destId="{D89A8C71-8495-664A-BA66-0C2E1480D901}" srcOrd="0" destOrd="0" presId="urn:microsoft.com/office/officeart/2005/8/layout/vList5"/>
    <dgm:cxn modelId="{3870A2EE-52DA-C84E-8AC2-86BC8BC7D4F9}" srcId="{5BCCCB26-9853-A245-88AD-59B36BA3646D}" destId="{DFF593C9-B4BD-974A-99E7-7939B21C43F9}" srcOrd="0" destOrd="0" parTransId="{153816C8-7763-7548-9FB8-3DFE0EB08326}" sibTransId="{10DE936D-5EDD-7C4F-956D-B4E65BD24CA8}"/>
    <dgm:cxn modelId="{18C6B06C-2A0A-CC47-8B67-B7869E957140}" type="presParOf" srcId="{EB77B392-83A4-2641-9BF7-7974A1D18779}" destId="{206E5B86-FD32-BA4B-9E55-243C14CC8539}" srcOrd="0" destOrd="0" presId="urn:microsoft.com/office/officeart/2005/8/layout/vList5"/>
    <dgm:cxn modelId="{9EEB5D6F-982E-8545-800D-FD9B7CCE0919}" type="presParOf" srcId="{206E5B86-FD32-BA4B-9E55-243C14CC8539}" destId="{B903CAAD-C109-E04E-BFCE-12F1E7C4A059}" srcOrd="0" destOrd="0" presId="urn:microsoft.com/office/officeart/2005/8/layout/vList5"/>
    <dgm:cxn modelId="{42DABA6E-C7DC-CE4E-BBB6-D7D210DBFFDD}" type="presParOf" srcId="{206E5B86-FD32-BA4B-9E55-243C14CC8539}" destId="{7F5AFD9A-BF21-894D-920A-79CD55502A31}" srcOrd="1" destOrd="0" presId="urn:microsoft.com/office/officeart/2005/8/layout/vList5"/>
    <dgm:cxn modelId="{DCC6D38D-BD95-E943-891E-577B7546A147}" type="presParOf" srcId="{EB77B392-83A4-2641-9BF7-7974A1D18779}" destId="{1AD28A06-4370-064D-ABA4-736EB2011991}" srcOrd="1" destOrd="0" presId="urn:microsoft.com/office/officeart/2005/8/layout/vList5"/>
    <dgm:cxn modelId="{28E9D936-9085-CE49-B621-2F8E2CCB36AA}" type="presParOf" srcId="{EB77B392-83A4-2641-9BF7-7974A1D18779}" destId="{1F962789-CB13-1744-B625-5B000EFFBECC}" srcOrd="2" destOrd="0" presId="urn:microsoft.com/office/officeart/2005/8/layout/vList5"/>
    <dgm:cxn modelId="{91020E98-D7FD-CE49-BDD8-2C0D780CCFBA}" type="presParOf" srcId="{1F962789-CB13-1744-B625-5B000EFFBECC}" destId="{326A2D25-6A77-D448-BDE2-9BA56BB49C49}" srcOrd="0" destOrd="0" presId="urn:microsoft.com/office/officeart/2005/8/layout/vList5"/>
    <dgm:cxn modelId="{952F4C63-5360-5145-A62A-0E7EB7A1461B}" type="presParOf" srcId="{1F962789-CB13-1744-B625-5B000EFFBECC}" destId="{2BF97522-14F2-5D41-9633-3EB9F006554C}" srcOrd="1" destOrd="0" presId="urn:microsoft.com/office/officeart/2005/8/layout/vList5"/>
    <dgm:cxn modelId="{CC8A4BAE-E6E2-1049-AD27-56A006FD83BF}" type="presParOf" srcId="{EB77B392-83A4-2641-9BF7-7974A1D18779}" destId="{B9977831-4CE2-E94D-9514-3F3C6E1D8D74}" srcOrd="3" destOrd="0" presId="urn:microsoft.com/office/officeart/2005/8/layout/vList5"/>
    <dgm:cxn modelId="{5F21B57E-E9DA-4C41-B5E9-F9A873D7B5BD}" type="presParOf" srcId="{EB77B392-83A4-2641-9BF7-7974A1D18779}" destId="{BEC42A01-12A3-7544-8D13-E19F7C12B0AE}" srcOrd="4" destOrd="0" presId="urn:microsoft.com/office/officeart/2005/8/layout/vList5"/>
    <dgm:cxn modelId="{DC761FF4-1AE8-FF47-8793-921577345598}" type="presParOf" srcId="{BEC42A01-12A3-7544-8D13-E19F7C12B0AE}" destId="{D89A8C71-8495-664A-BA66-0C2E1480D901}" srcOrd="0" destOrd="0" presId="urn:microsoft.com/office/officeart/2005/8/layout/vList5"/>
    <dgm:cxn modelId="{F9E81EC5-C084-4C40-89A8-3DC251DFBEC2}" type="presParOf" srcId="{BEC42A01-12A3-7544-8D13-E19F7C12B0AE}" destId="{00CD8EC0-331F-CF49-B9DC-2A9DB8141ED5}" srcOrd="1" destOrd="0" presId="urn:microsoft.com/office/officeart/2005/8/layout/vList5"/>
    <dgm:cxn modelId="{B58F8A9E-FE7F-B243-A0AF-D3E37AB3C304}" type="presParOf" srcId="{EB77B392-83A4-2641-9BF7-7974A1D18779}" destId="{017DF377-25DA-B84A-89B7-0FF0F048B447}" srcOrd="5" destOrd="0" presId="urn:microsoft.com/office/officeart/2005/8/layout/vList5"/>
    <dgm:cxn modelId="{DF311634-98BC-1047-9D25-A1FA2A30DE58}" type="presParOf" srcId="{EB77B392-83A4-2641-9BF7-7974A1D18779}" destId="{133653D5-7B7A-534E-9074-42E7BB1B8083}" srcOrd="6" destOrd="0" presId="urn:microsoft.com/office/officeart/2005/8/layout/vList5"/>
    <dgm:cxn modelId="{ED9718FE-BDBC-CC46-BEC1-9B824FC5C2AF}" type="presParOf" srcId="{133653D5-7B7A-534E-9074-42E7BB1B8083}" destId="{1912CDB1-4C3C-AC4F-8A45-51A3F9B0CA5E}" srcOrd="0" destOrd="0" presId="urn:microsoft.com/office/officeart/2005/8/layout/vList5"/>
    <dgm:cxn modelId="{B8493725-6E6D-4446-AA96-97C0EBA26C56}" type="presParOf" srcId="{133653D5-7B7A-534E-9074-42E7BB1B8083}" destId="{EF519E5B-D11D-0044-9D9C-773BC574F300}" srcOrd="1" destOrd="0" presId="urn:microsoft.com/office/officeart/2005/8/layout/vList5"/>
    <dgm:cxn modelId="{EB8B473E-1F1A-6445-9967-94720C8ACD6E}" type="presParOf" srcId="{EB77B392-83A4-2641-9BF7-7974A1D18779}" destId="{7851B8FD-B091-304D-985E-FD9C8B433AEC}" srcOrd="7" destOrd="0" presId="urn:microsoft.com/office/officeart/2005/8/layout/vList5"/>
    <dgm:cxn modelId="{D9008038-BBAC-0A44-8E78-275AB6846798}" type="presParOf" srcId="{EB77B392-83A4-2641-9BF7-7974A1D18779}" destId="{C5CBE4D5-218F-BE4C-A773-5F6BF2B7D5EA}" srcOrd="8" destOrd="0" presId="urn:microsoft.com/office/officeart/2005/8/layout/vList5"/>
    <dgm:cxn modelId="{746083B8-2BF5-CE4A-A163-4615BCD5A493}" type="presParOf" srcId="{C5CBE4D5-218F-BE4C-A773-5F6BF2B7D5EA}" destId="{EAC21FB5-0314-7141-9B87-5B6B19D289C3}" srcOrd="0" destOrd="0" presId="urn:microsoft.com/office/officeart/2005/8/layout/vList5"/>
    <dgm:cxn modelId="{19B4CDE1-82A1-C549-95A9-504F40AED08C}" type="presParOf" srcId="{C5CBE4D5-218F-BE4C-A773-5F6BF2B7D5EA}" destId="{D1456DE6-8571-0445-9500-4F055783521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B15F83F-0DA9-ED47-AA92-AA2603A7049B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A14050-B911-864F-A49F-32C2630460E1}">
      <dgm:prSet/>
      <dgm:spPr/>
      <dgm:t>
        <a:bodyPr/>
        <a:lstStyle/>
        <a:p>
          <a:r>
            <a:rPr lang="en-US" dirty="0"/>
            <a:t>1</a:t>
          </a:r>
        </a:p>
      </dgm:t>
    </dgm:pt>
    <dgm:pt modelId="{4ABB11D9-1A8D-7B46-9D1A-0A31D89453E6}" type="parTrans" cxnId="{F5C936C7-CAE6-4444-9F2F-0C556C9B9D65}">
      <dgm:prSet/>
      <dgm:spPr/>
      <dgm:t>
        <a:bodyPr/>
        <a:lstStyle/>
        <a:p>
          <a:endParaRPr lang="en-US"/>
        </a:p>
      </dgm:t>
    </dgm:pt>
    <dgm:pt modelId="{CB3A3539-2184-FD4B-BE74-238DD812D32A}" type="sibTrans" cxnId="{F5C936C7-CAE6-4444-9F2F-0C556C9B9D65}">
      <dgm:prSet/>
      <dgm:spPr/>
      <dgm:t>
        <a:bodyPr/>
        <a:lstStyle/>
        <a:p>
          <a:endParaRPr lang="en-US"/>
        </a:p>
      </dgm:t>
    </dgm:pt>
    <dgm:pt modelId="{1EC41C45-8876-E742-B582-57060D19A9BD}">
      <dgm:prSet/>
      <dgm:spPr/>
      <dgm:t>
        <a:bodyPr/>
        <a:lstStyle/>
        <a:p>
          <a:r>
            <a:rPr lang="en-US" dirty="0"/>
            <a:t>4</a:t>
          </a:r>
        </a:p>
      </dgm:t>
    </dgm:pt>
    <dgm:pt modelId="{E232DB62-E9CA-6A4C-BC54-71D2D3E06CC6}" type="parTrans" cxnId="{6124C90B-978B-E146-B5CC-8AC787D1883A}">
      <dgm:prSet/>
      <dgm:spPr/>
      <dgm:t>
        <a:bodyPr/>
        <a:lstStyle/>
        <a:p>
          <a:endParaRPr lang="en-US"/>
        </a:p>
      </dgm:t>
    </dgm:pt>
    <dgm:pt modelId="{6DE112BA-E56F-7440-996B-7552DA011353}" type="sibTrans" cxnId="{6124C90B-978B-E146-B5CC-8AC787D1883A}">
      <dgm:prSet/>
      <dgm:spPr/>
      <dgm:t>
        <a:bodyPr/>
        <a:lstStyle/>
        <a:p>
          <a:endParaRPr lang="en-US"/>
        </a:p>
      </dgm:t>
    </dgm:pt>
    <dgm:pt modelId="{43195A27-9962-2444-A4D8-66715DCAEE24}">
      <dgm:prSet/>
      <dgm:spPr/>
      <dgm:t>
        <a:bodyPr/>
        <a:lstStyle/>
        <a:p>
          <a:r>
            <a:rPr lang="en-US" dirty="0"/>
            <a:t>Familiarity with the DP Mechanism is Advantages for Attackers</a:t>
          </a:r>
        </a:p>
      </dgm:t>
    </dgm:pt>
    <dgm:pt modelId="{11A7F797-8C75-B842-B467-1C730250FAA4}" type="parTrans" cxnId="{B2C27F7E-06C6-D844-807A-209280305F4E}">
      <dgm:prSet/>
      <dgm:spPr/>
      <dgm:t>
        <a:bodyPr/>
        <a:lstStyle/>
        <a:p>
          <a:endParaRPr lang="en-US"/>
        </a:p>
      </dgm:t>
    </dgm:pt>
    <dgm:pt modelId="{308C83B8-2AED-0E42-AA8C-47664BB14D96}" type="sibTrans" cxnId="{B2C27F7E-06C6-D844-807A-209280305F4E}">
      <dgm:prSet/>
      <dgm:spPr/>
      <dgm:t>
        <a:bodyPr/>
        <a:lstStyle/>
        <a:p>
          <a:endParaRPr lang="en-US"/>
        </a:p>
      </dgm:t>
    </dgm:pt>
    <dgm:pt modelId="{AE88E8EE-311E-E348-A82D-134F54164E8C}">
      <dgm:prSet/>
      <dgm:spPr/>
      <dgm:t>
        <a:bodyPr/>
        <a:lstStyle/>
        <a:p>
          <a:r>
            <a:rPr lang="en-US" dirty="0"/>
            <a:t>3</a:t>
          </a:r>
        </a:p>
      </dgm:t>
    </dgm:pt>
    <dgm:pt modelId="{461C356F-B7EA-BB4E-833C-ACF5FAF388EE}" type="parTrans" cxnId="{9A3355CA-EEE0-2D42-A5F3-23C60BA25530}">
      <dgm:prSet/>
      <dgm:spPr/>
      <dgm:t>
        <a:bodyPr/>
        <a:lstStyle/>
        <a:p>
          <a:endParaRPr lang="en-US"/>
        </a:p>
      </dgm:t>
    </dgm:pt>
    <dgm:pt modelId="{5045CD52-0160-D04D-9999-3C95A04A8CB0}" type="sibTrans" cxnId="{9A3355CA-EEE0-2D42-A5F3-23C60BA25530}">
      <dgm:prSet/>
      <dgm:spPr/>
      <dgm:t>
        <a:bodyPr/>
        <a:lstStyle/>
        <a:p>
          <a:endParaRPr lang="en-US"/>
        </a:p>
      </dgm:t>
    </dgm:pt>
    <dgm:pt modelId="{320BD3E9-8BBA-D644-A73E-AA36E6B43DA9}">
      <dgm:prSet/>
      <dgm:spPr/>
      <dgm:t>
        <a:bodyPr/>
        <a:lstStyle/>
        <a:p>
          <a:r>
            <a:rPr lang="en-US" dirty="0"/>
            <a:t>Epsilon Knowledge is Negligible for Adversaries</a:t>
          </a:r>
        </a:p>
      </dgm:t>
    </dgm:pt>
    <dgm:pt modelId="{4714C766-E082-3F4A-9686-CC7D6BFF36E2}" type="parTrans" cxnId="{FBDA4450-19D6-1F47-B75F-AE8E0847687C}">
      <dgm:prSet/>
      <dgm:spPr/>
      <dgm:t>
        <a:bodyPr/>
        <a:lstStyle/>
        <a:p>
          <a:endParaRPr lang="en-US"/>
        </a:p>
      </dgm:t>
    </dgm:pt>
    <dgm:pt modelId="{42DF3D15-699E-4347-BA94-6B30128437A7}" type="sibTrans" cxnId="{FBDA4450-19D6-1F47-B75F-AE8E0847687C}">
      <dgm:prSet/>
      <dgm:spPr/>
      <dgm:t>
        <a:bodyPr/>
        <a:lstStyle/>
        <a:p>
          <a:endParaRPr lang="en-US"/>
        </a:p>
      </dgm:t>
    </dgm:pt>
    <dgm:pt modelId="{0B75F9DA-04F1-3445-A0CF-00E0BDB7E9C1}">
      <dgm:prSet/>
      <dgm:spPr/>
      <dgm:t>
        <a:bodyPr/>
        <a:lstStyle/>
        <a:p>
          <a:r>
            <a:rPr lang="en-US" dirty="0"/>
            <a:t>The Importance Lies in Obfuscation Percentage, Not Location</a:t>
          </a:r>
        </a:p>
      </dgm:t>
    </dgm:pt>
    <dgm:pt modelId="{4C5E5080-D70E-E54B-811E-004DE76583E9}" type="parTrans" cxnId="{039CB839-E954-5A4A-9D2B-F48340116190}">
      <dgm:prSet/>
      <dgm:spPr/>
      <dgm:t>
        <a:bodyPr/>
        <a:lstStyle/>
        <a:p>
          <a:endParaRPr lang="en-US"/>
        </a:p>
      </dgm:t>
    </dgm:pt>
    <dgm:pt modelId="{426023B0-3DD8-8747-ADC4-6F8B5224753F}" type="sibTrans" cxnId="{039CB839-E954-5A4A-9D2B-F48340116190}">
      <dgm:prSet/>
      <dgm:spPr/>
      <dgm:t>
        <a:bodyPr/>
        <a:lstStyle/>
        <a:p>
          <a:endParaRPr lang="en-US"/>
        </a:p>
      </dgm:t>
    </dgm:pt>
    <dgm:pt modelId="{5BCCCB26-9853-A245-88AD-59B36BA3646D}">
      <dgm:prSet/>
      <dgm:spPr/>
      <dgm:t>
        <a:bodyPr/>
        <a:lstStyle/>
        <a:p>
          <a:r>
            <a:rPr lang="en-US" dirty="0"/>
            <a:t>2</a:t>
          </a:r>
        </a:p>
      </dgm:t>
    </dgm:pt>
    <dgm:pt modelId="{D0B85F72-6475-EA41-9928-2645F855B23D}" type="parTrans" cxnId="{FB9DE313-1280-8044-B8D1-F8C2F4D1BD19}">
      <dgm:prSet/>
      <dgm:spPr/>
      <dgm:t>
        <a:bodyPr/>
        <a:lstStyle/>
        <a:p>
          <a:endParaRPr lang="en-US"/>
        </a:p>
      </dgm:t>
    </dgm:pt>
    <dgm:pt modelId="{FDFE49DE-DC19-424E-8266-59774D05CFF1}" type="sibTrans" cxnId="{FB9DE313-1280-8044-B8D1-F8C2F4D1BD19}">
      <dgm:prSet/>
      <dgm:spPr/>
      <dgm:t>
        <a:bodyPr/>
        <a:lstStyle/>
        <a:p>
          <a:endParaRPr lang="en-US"/>
        </a:p>
      </dgm:t>
    </dgm:pt>
    <dgm:pt modelId="{DFF593C9-B4BD-974A-99E7-7939B21C43F9}">
      <dgm:prSet/>
      <dgm:spPr/>
      <dgm:t>
        <a:bodyPr/>
        <a:lstStyle/>
        <a:p>
          <a:r>
            <a:rPr lang="en-US" dirty="0"/>
            <a:t>The Significance of Training Dataset Similarity to the Test Set</a:t>
          </a:r>
        </a:p>
      </dgm:t>
    </dgm:pt>
    <dgm:pt modelId="{153816C8-7763-7548-9FB8-3DFE0EB08326}" type="parTrans" cxnId="{3870A2EE-52DA-C84E-8AC2-86BC8BC7D4F9}">
      <dgm:prSet/>
      <dgm:spPr/>
      <dgm:t>
        <a:bodyPr/>
        <a:lstStyle/>
        <a:p>
          <a:endParaRPr lang="en-US"/>
        </a:p>
      </dgm:t>
    </dgm:pt>
    <dgm:pt modelId="{10DE936D-5EDD-7C4F-956D-B4E65BD24CA8}" type="sibTrans" cxnId="{3870A2EE-52DA-C84E-8AC2-86BC8BC7D4F9}">
      <dgm:prSet/>
      <dgm:spPr/>
      <dgm:t>
        <a:bodyPr/>
        <a:lstStyle/>
        <a:p>
          <a:endParaRPr lang="en-US"/>
        </a:p>
      </dgm:t>
    </dgm:pt>
    <dgm:pt modelId="{052F87FA-3B47-6A4D-B6FC-6A6F1B68CF85}">
      <dgm:prSet/>
      <dgm:spPr/>
      <dgm:t>
        <a:bodyPr/>
        <a:lstStyle/>
        <a:p>
          <a:r>
            <a:rPr lang="en-US" dirty="0"/>
            <a:t>5</a:t>
          </a:r>
        </a:p>
      </dgm:t>
    </dgm:pt>
    <dgm:pt modelId="{F416219D-FA1D-7745-8F0B-E628F17FE407}" type="parTrans" cxnId="{31D06447-DFD3-784B-B5B7-D0FFEFE55721}">
      <dgm:prSet/>
      <dgm:spPr/>
      <dgm:t>
        <a:bodyPr/>
        <a:lstStyle/>
        <a:p>
          <a:endParaRPr lang="en-US"/>
        </a:p>
      </dgm:t>
    </dgm:pt>
    <dgm:pt modelId="{158DA233-8153-1747-AFA5-F939399F11CE}" type="sibTrans" cxnId="{31D06447-DFD3-784B-B5B7-D0FFEFE55721}">
      <dgm:prSet/>
      <dgm:spPr/>
      <dgm:t>
        <a:bodyPr/>
        <a:lstStyle/>
        <a:p>
          <a:endParaRPr lang="en-US"/>
        </a:p>
      </dgm:t>
    </dgm:pt>
    <dgm:pt modelId="{E7270B7B-9BF0-004A-9F1E-DBE5490E55A7}">
      <dgm:prSet/>
      <dgm:spPr/>
      <dgm:t>
        <a:bodyPr/>
        <a:lstStyle/>
        <a:p>
          <a:r>
            <a:rPr lang="en-US" dirty="0"/>
            <a:t>Absence of Error Accumulation in Text Generation Models</a:t>
          </a:r>
        </a:p>
      </dgm:t>
    </dgm:pt>
    <dgm:pt modelId="{8B948781-5C06-FB4E-B6A8-FEE6966A8303}" type="parTrans" cxnId="{3468B1DD-C108-D641-96A1-B1331DA161A4}">
      <dgm:prSet/>
      <dgm:spPr/>
      <dgm:t>
        <a:bodyPr/>
        <a:lstStyle/>
        <a:p>
          <a:endParaRPr lang="en-US"/>
        </a:p>
      </dgm:t>
    </dgm:pt>
    <dgm:pt modelId="{DACC7430-B3B2-6A40-8292-53C2D0748D44}" type="sibTrans" cxnId="{3468B1DD-C108-D641-96A1-B1331DA161A4}">
      <dgm:prSet/>
      <dgm:spPr/>
      <dgm:t>
        <a:bodyPr/>
        <a:lstStyle/>
        <a:p>
          <a:endParaRPr lang="en-US"/>
        </a:p>
      </dgm:t>
    </dgm:pt>
    <dgm:pt modelId="{EB77B392-83A4-2641-9BF7-7974A1D18779}" type="pres">
      <dgm:prSet presAssocID="{6B15F83F-0DA9-ED47-AA92-AA2603A7049B}" presName="Name0" presStyleCnt="0">
        <dgm:presLayoutVars>
          <dgm:dir/>
          <dgm:animLvl val="lvl"/>
          <dgm:resizeHandles val="exact"/>
        </dgm:presLayoutVars>
      </dgm:prSet>
      <dgm:spPr/>
    </dgm:pt>
    <dgm:pt modelId="{206E5B86-FD32-BA4B-9E55-243C14CC8539}" type="pres">
      <dgm:prSet presAssocID="{E8A14050-B911-864F-A49F-32C2630460E1}" presName="linNode" presStyleCnt="0"/>
      <dgm:spPr/>
    </dgm:pt>
    <dgm:pt modelId="{B903CAAD-C109-E04E-BFCE-12F1E7C4A059}" type="pres">
      <dgm:prSet presAssocID="{E8A14050-B911-864F-A49F-32C2630460E1}" presName="parentText" presStyleLbl="node1" presStyleIdx="0" presStyleCnt="5" custScaleX="24319">
        <dgm:presLayoutVars>
          <dgm:chMax val="1"/>
          <dgm:bulletEnabled val="1"/>
        </dgm:presLayoutVars>
      </dgm:prSet>
      <dgm:spPr/>
    </dgm:pt>
    <dgm:pt modelId="{7F5AFD9A-BF21-894D-920A-79CD55502A31}" type="pres">
      <dgm:prSet presAssocID="{E8A14050-B911-864F-A49F-32C2630460E1}" presName="descendantText" presStyleLbl="alignAccFollowNode1" presStyleIdx="0" presStyleCnt="5">
        <dgm:presLayoutVars>
          <dgm:bulletEnabled val="1"/>
        </dgm:presLayoutVars>
      </dgm:prSet>
      <dgm:spPr/>
    </dgm:pt>
    <dgm:pt modelId="{1AD28A06-4370-064D-ABA4-736EB2011991}" type="pres">
      <dgm:prSet presAssocID="{CB3A3539-2184-FD4B-BE74-238DD812D32A}" presName="sp" presStyleCnt="0"/>
      <dgm:spPr/>
    </dgm:pt>
    <dgm:pt modelId="{1F962789-CB13-1744-B625-5B000EFFBECC}" type="pres">
      <dgm:prSet presAssocID="{5BCCCB26-9853-A245-88AD-59B36BA3646D}" presName="linNode" presStyleCnt="0"/>
      <dgm:spPr/>
    </dgm:pt>
    <dgm:pt modelId="{326A2D25-6A77-D448-BDE2-9BA56BB49C49}" type="pres">
      <dgm:prSet presAssocID="{5BCCCB26-9853-A245-88AD-59B36BA3646D}" presName="parentText" presStyleLbl="node1" presStyleIdx="1" presStyleCnt="5" custScaleX="24319">
        <dgm:presLayoutVars>
          <dgm:chMax val="1"/>
          <dgm:bulletEnabled val="1"/>
        </dgm:presLayoutVars>
      </dgm:prSet>
      <dgm:spPr/>
    </dgm:pt>
    <dgm:pt modelId="{2BF97522-14F2-5D41-9633-3EB9F006554C}" type="pres">
      <dgm:prSet presAssocID="{5BCCCB26-9853-A245-88AD-59B36BA3646D}" presName="descendantText" presStyleLbl="alignAccFollowNode1" presStyleIdx="1" presStyleCnt="5">
        <dgm:presLayoutVars>
          <dgm:bulletEnabled val="1"/>
        </dgm:presLayoutVars>
      </dgm:prSet>
      <dgm:spPr/>
    </dgm:pt>
    <dgm:pt modelId="{B9977831-4CE2-E94D-9514-3F3C6E1D8D74}" type="pres">
      <dgm:prSet presAssocID="{FDFE49DE-DC19-424E-8266-59774D05CFF1}" presName="sp" presStyleCnt="0"/>
      <dgm:spPr/>
    </dgm:pt>
    <dgm:pt modelId="{BEC42A01-12A3-7544-8D13-E19F7C12B0AE}" type="pres">
      <dgm:prSet presAssocID="{AE88E8EE-311E-E348-A82D-134F54164E8C}" presName="linNode" presStyleCnt="0"/>
      <dgm:spPr/>
    </dgm:pt>
    <dgm:pt modelId="{D89A8C71-8495-664A-BA66-0C2E1480D901}" type="pres">
      <dgm:prSet presAssocID="{AE88E8EE-311E-E348-A82D-134F54164E8C}" presName="parentText" presStyleLbl="node1" presStyleIdx="2" presStyleCnt="5" custScaleX="24319">
        <dgm:presLayoutVars>
          <dgm:chMax val="1"/>
          <dgm:bulletEnabled val="1"/>
        </dgm:presLayoutVars>
      </dgm:prSet>
      <dgm:spPr/>
    </dgm:pt>
    <dgm:pt modelId="{00CD8EC0-331F-CF49-B9DC-2A9DB8141ED5}" type="pres">
      <dgm:prSet presAssocID="{AE88E8EE-311E-E348-A82D-134F54164E8C}" presName="descendantText" presStyleLbl="alignAccFollowNode1" presStyleIdx="2" presStyleCnt="5">
        <dgm:presLayoutVars>
          <dgm:bulletEnabled val="1"/>
        </dgm:presLayoutVars>
      </dgm:prSet>
      <dgm:spPr/>
    </dgm:pt>
    <dgm:pt modelId="{017DF377-25DA-B84A-89B7-0FF0F048B447}" type="pres">
      <dgm:prSet presAssocID="{5045CD52-0160-D04D-9999-3C95A04A8CB0}" presName="sp" presStyleCnt="0"/>
      <dgm:spPr/>
    </dgm:pt>
    <dgm:pt modelId="{133653D5-7B7A-534E-9074-42E7BB1B8083}" type="pres">
      <dgm:prSet presAssocID="{1EC41C45-8876-E742-B582-57060D19A9BD}" presName="linNode" presStyleCnt="0"/>
      <dgm:spPr/>
    </dgm:pt>
    <dgm:pt modelId="{1912CDB1-4C3C-AC4F-8A45-51A3F9B0CA5E}" type="pres">
      <dgm:prSet presAssocID="{1EC41C45-8876-E742-B582-57060D19A9BD}" presName="parentText" presStyleLbl="node1" presStyleIdx="3" presStyleCnt="5" custScaleX="24319">
        <dgm:presLayoutVars>
          <dgm:chMax val="1"/>
          <dgm:bulletEnabled val="1"/>
        </dgm:presLayoutVars>
      </dgm:prSet>
      <dgm:spPr/>
    </dgm:pt>
    <dgm:pt modelId="{EF519E5B-D11D-0044-9D9C-773BC574F300}" type="pres">
      <dgm:prSet presAssocID="{1EC41C45-8876-E742-B582-57060D19A9BD}" presName="descendantText" presStyleLbl="alignAccFollowNode1" presStyleIdx="3" presStyleCnt="5">
        <dgm:presLayoutVars>
          <dgm:bulletEnabled val="1"/>
        </dgm:presLayoutVars>
      </dgm:prSet>
      <dgm:spPr/>
    </dgm:pt>
    <dgm:pt modelId="{7851B8FD-B091-304D-985E-FD9C8B433AEC}" type="pres">
      <dgm:prSet presAssocID="{6DE112BA-E56F-7440-996B-7552DA011353}" presName="sp" presStyleCnt="0"/>
      <dgm:spPr/>
    </dgm:pt>
    <dgm:pt modelId="{C5CBE4D5-218F-BE4C-A773-5F6BF2B7D5EA}" type="pres">
      <dgm:prSet presAssocID="{052F87FA-3B47-6A4D-B6FC-6A6F1B68CF85}" presName="linNode" presStyleCnt="0"/>
      <dgm:spPr/>
    </dgm:pt>
    <dgm:pt modelId="{EAC21FB5-0314-7141-9B87-5B6B19D289C3}" type="pres">
      <dgm:prSet presAssocID="{052F87FA-3B47-6A4D-B6FC-6A6F1B68CF85}" presName="parentText" presStyleLbl="node1" presStyleIdx="4" presStyleCnt="5" custScaleX="24319">
        <dgm:presLayoutVars>
          <dgm:chMax val="1"/>
          <dgm:bulletEnabled val="1"/>
        </dgm:presLayoutVars>
      </dgm:prSet>
      <dgm:spPr/>
    </dgm:pt>
    <dgm:pt modelId="{D1456DE6-8571-0445-9500-4F055783521C}" type="pres">
      <dgm:prSet presAssocID="{052F87FA-3B47-6A4D-B6FC-6A6F1B68CF85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1FA4BA00-2596-A248-9825-149B323BA85B}" type="presOf" srcId="{052F87FA-3B47-6A4D-B6FC-6A6F1B68CF85}" destId="{EAC21FB5-0314-7141-9B87-5B6B19D289C3}" srcOrd="0" destOrd="0" presId="urn:microsoft.com/office/officeart/2005/8/layout/vList5"/>
    <dgm:cxn modelId="{6124C90B-978B-E146-B5CC-8AC787D1883A}" srcId="{6B15F83F-0DA9-ED47-AA92-AA2603A7049B}" destId="{1EC41C45-8876-E742-B582-57060D19A9BD}" srcOrd="3" destOrd="0" parTransId="{E232DB62-E9CA-6A4C-BC54-71D2D3E06CC6}" sibTransId="{6DE112BA-E56F-7440-996B-7552DA011353}"/>
    <dgm:cxn modelId="{C2C39210-711A-E24E-979A-C008FDAD9F84}" type="presOf" srcId="{E7270B7B-9BF0-004A-9F1E-DBE5490E55A7}" destId="{D1456DE6-8571-0445-9500-4F055783521C}" srcOrd="0" destOrd="0" presId="urn:microsoft.com/office/officeart/2005/8/layout/vList5"/>
    <dgm:cxn modelId="{12BDF311-7B03-2D4D-8F9E-FF61978145A9}" type="presOf" srcId="{DFF593C9-B4BD-974A-99E7-7939B21C43F9}" destId="{2BF97522-14F2-5D41-9633-3EB9F006554C}" srcOrd="0" destOrd="0" presId="urn:microsoft.com/office/officeart/2005/8/layout/vList5"/>
    <dgm:cxn modelId="{FB9DE313-1280-8044-B8D1-F8C2F4D1BD19}" srcId="{6B15F83F-0DA9-ED47-AA92-AA2603A7049B}" destId="{5BCCCB26-9853-A245-88AD-59B36BA3646D}" srcOrd="1" destOrd="0" parTransId="{D0B85F72-6475-EA41-9928-2645F855B23D}" sibTransId="{FDFE49DE-DC19-424E-8266-59774D05CFF1}"/>
    <dgm:cxn modelId="{CE8E171D-945D-D647-9031-BE7C9619E09E}" type="presOf" srcId="{E8A14050-B911-864F-A49F-32C2630460E1}" destId="{B903CAAD-C109-E04E-BFCE-12F1E7C4A059}" srcOrd="0" destOrd="0" presId="urn:microsoft.com/office/officeart/2005/8/layout/vList5"/>
    <dgm:cxn modelId="{039CB839-E954-5A4A-9D2B-F48340116190}" srcId="{1EC41C45-8876-E742-B582-57060D19A9BD}" destId="{0B75F9DA-04F1-3445-A0CF-00E0BDB7E9C1}" srcOrd="0" destOrd="0" parTransId="{4C5E5080-D70E-E54B-811E-004DE76583E9}" sibTransId="{426023B0-3DD8-8747-ADC4-6F8B5224753F}"/>
    <dgm:cxn modelId="{31D06447-DFD3-784B-B5B7-D0FFEFE55721}" srcId="{6B15F83F-0DA9-ED47-AA92-AA2603A7049B}" destId="{052F87FA-3B47-6A4D-B6FC-6A6F1B68CF85}" srcOrd="4" destOrd="0" parTransId="{F416219D-FA1D-7745-8F0B-E628F17FE407}" sibTransId="{158DA233-8153-1747-AFA5-F939399F11CE}"/>
    <dgm:cxn modelId="{6A16DD4B-BDC6-A74A-85EE-DCCC32A58988}" type="presOf" srcId="{43195A27-9962-2444-A4D8-66715DCAEE24}" destId="{7F5AFD9A-BF21-894D-920A-79CD55502A31}" srcOrd="0" destOrd="0" presId="urn:microsoft.com/office/officeart/2005/8/layout/vList5"/>
    <dgm:cxn modelId="{FBDA4450-19D6-1F47-B75F-AE8E0847687C}" srcId="{AE88E8EE-311E-E348-A82D-134F54164E8C}" destId="{320BD3E9-8BBA-D644-A73E-AA36E6B43DA9}" srcOrd="0" destOrd="0" parTransId="{4714C766-E082-3F4A-9686-CC7D6BFF36E2}" sibTransId="{42DF3D15-699E-4347-BA94-6B30128437A7}"/>
    <dgm:cxn modelId="{B2C27F7E-06C6-D844-807A-209280305F4E}" srcId="{E8A14050-B911-864F-A49F-32C2630460E1}" destId="{43195A27-9962-2444-A4D8-66715DCAEE24}" srcOrd="0" destOrd="0" parTransId="{11A7F797-8C75-B842-B467-1C730250FAA4}" sibTransId="{308C83B8-2AED-0E42-AA8C-47664BB14D96}"/>
    <dgm:cxn modelId="{17AF9B83-A06B-A64E-BD28-1FAF5C8309C4}" type="presOf" srcId="{320BD3E9-8BBA-D644-A73E-AA36E6B43DA9}" destId="{00CD8EC0-331F-CF49-B9DC-2A9DB8141ED5}" srcOrd="0" destOrd="0" presId="urn:microsoft.com/office/officeart/2005/8/layout/vList5"/>
    <dgm:cxn modelId="{A8FDCF8D-18F4-4C43-A221-7333772676B7}" type="presOf" srcId="{1EC41C45-8876-E742-B582-57060D19A9BD}" destId="{1912CDB1-4C3C-AC4F-8A45-51A3F9B0CA5E}" srcOrd="0" destOrd="0" presId="urn:microsoft.com/office/officeart/2005/8/layout/vList5"/>
    <dgm:cxn modelId="{D5353A9E-A474-1041-B16E-56CF841DCC94}" type="presOf" srcId="{0B75F9DA-04F1-3445-A0CF-00E0BDB7E9C1}" destId="{EF519E5B-D11D-0044-9D9C-773BC574F300}" srcOrd="0" destOrd="0" presId="urn:microsoft.com/office/officeart/2005/8/layout/vList5"/>
    <dgm:cxn modelId="{56EE5EB1-9425-E049-A2BB-46F07DB278B2}" type="presOf" srcId="{5BCCCB26-9853-A245-88AD-59B36BA3646D}" destId="{326A2D25-6A77-D448-BDE2-9BA56BB49C49}" srcOrd="0" destOrd="0" presId="urn:microsoft.com/office/officeart/2005/8/layout/vList5"/>
    <dgm:cxn modelId="{DF3F02C1-ADB5-4F42-B114-FF6453FB87F3}" type="presOf" srcId="{6B15F83F-0DA9-ED47-AA92-AA2603A7049B}" destId="{EB77B392-83A4-2641-9BF7-7974A1D18779}" srcOrd="0" destOrd="0" presId="urn:microsoft.com/office/officeart/2005/8/layout/vList5"/>
    <dgm:cxn modelId="{F5C936C7-CAE6-4444-9F2F-0C556C9B9D65}" srcId="{6B15F83F-0DA9-ED47-AA92-AA2603A7049B}" destId="{E8A14050-B911-864F-A49F-32C2630460E1}" srcOrd="0" destOrd="0" parTransId="{4ABB11D9-1A8D-7B46-9D1A-0A31D89453E6}" sibTransId="{CB3A3539-2184-FD4B-BE74-238DD812D32A}"/>
    <dgm:cxn modelId="{9A3355CA-EEE0-2D42-A5F3-23C60BA25530}" srcId="{6B15F83F-0DA9-ED47-AA92-AA2603A7049B}" destId="{AE88E8EE-311E-E348-A82D-134F54164E8C}" srcOrd="2" destOrd="0" parTransId="{461C356F-B7EA-BB4E-833C-ACF5FAF388EE}" sibTransId="{5045CD52-0160-D04D-9999-3C95A04A8CB0}"/>
    <dgm:cxn modelId="{3468B1DD-C108-D641-96A1-B1331DA161A4}" srcId="{052F87FA-3B47-6A4D-B6FC-6A6F1B68CF85}" destId="{E7270B7B-9BF0-004A-9F1E-DBE5490E55A7}" srcOrd="0" destOrd="0" parTransId="{8B948781-5C06-FB4E-B6A8-FEE6966A8303}" sibTransId="{DACC7430-B3B2-6A40-8292-53C2D0748D44}"/>
    <dgm:cxn modelId="{7B035BE9-552F-3241-AD6F-10257C600270}" type="presOf" srcId="{AE88E8EE-311E-E348-A82D-134F54164E8C}" destId="{D89A8C71-8495-664A-BA66-0C2E1480D901}" srcOrd="0" destOrd="0" presId="urn:microsoft.com/office/officeart/2005/8/layout/vList5"/>
    <dgm:cxn modelId="{3870A2EE-52DA-C84E-8AC2-86BC8BC7D4F9}" srcId="{5BCCCB26-9853-A245-88AD-59B36BA3646D}" destId="{DFF593C9-B4BD-974A-99E7-7939B21C43F9}" srcOrd="0" destOrd="0" parTransId="{153816C8-7763-7548-9FB8-3DFE0EB08326}" sibTransId="{10DE936D-5EDD-7C4F-956D-B4E65BD24CA8}"/>
    <dgm:cxn modelId="{18C6B06C-2A0A-CC47-8B67-B7869E957140}" type="presParOf" srcId="{EB77B392-83A4-2641-9BF7-7974A1D18779}" destId="{206E5B86-FD32-BA4B-9E55-243C14CC8539}" srcOrd="0" destOrd="0" presId="urn:microsoft.com/office/officeart/2005/8/layout/vList5"/>
    <dgm:cxn modelId="{9EEB5D6F-982E-8545-800D-FD9B7CCE0919}" type="presParOf" srcId="{206E5B86-FD32-BA4B-9E55-243C14CC8539}" destId="{B903CAAD-C109-E04E-BFCE-12F1E7C4A059}" srcOrd="0" destOrd="0" presId="urn:microsoft.com/office/officeart/2005/8/layout/vList5"/>
    <dgm:cxn modelId="{42DABA6E-C7DC-CE4E-BBB6-D7D210DBFFDD}" type="presParOf" srcId="{206E5B86-FD32-BA4B-9E55-243C14CC8539}" destId="{7F5AFD9A-BF21-894D-920A-79CD55502A31}" srcOrd="1" destOrd="0" presId="urn:microsoft.com/office/officeart/2005/8/layout/vList5"/>
    <dgm:cxn modelId="{DCC6D38D-BD95-E943-891E-577B7546A147}" type="presParOf" srcId="{EB77B392-83A4-2641-9BF7-7974A1D18779}" destId="{1AD28A06-4370-064D-ABA4-736EB2011991}" srcOrd="1" destOrd="0" presId="urn:microsoft.com/office/officeart/2005/8/layout/vList5"/>
    <dgm:cxn modelId="{28E9D936-9085-CE49-B621-2F8E2CCB36AA}" type="presParOf" srcId="{EB77B392-83A4-2641-9BF7-7974A1D18779}" destId="{1F962789-CB13-1744-B625-5B000EFFBECC}" srcOrd="2" destOrd="0" presId="urn:microsoft.com/office/officeart/2005/8/layout/vList5"/>
    <dgm:cxn modelId="{91020E98-D7FD-CE49-BDD8-2C0D780CCFBA}" type="presParOf" srcId="{1F962789-CB13-1744-B625-5B000EFFBECC}" destId="{326A2D25-6A77-D448-BDE2-9BA56BB49C49}" srcOrd="0" destOrd="0" presId="urn:microsoft.com/office/officeart/2005/8/layout/vList5"/>
    <dgm:cxn modelId="{952F4C63-5360-5145-A62A-0E7EB7A1461B}" type="presParOf" srcId="{1F962789-CB13-1744-B625-5B000EFFBECC}" destId="{2BF97522-14F2-5D41-9633-3EB9F006554C}" srcOrd="1" destOrd="0" presId="urn:microsoft.com/office/officeart/2005/8/layout/vList5"/>
    <dgm:cxn modelId="{CC8A4BAE-E6E2-1049-AD27-56A006FD83BF}" type="presParOf" srcId="{EB77B392-83A4-2641-9BF7-7974A1D18779}" destId="{B9977831-4CE2-E94D-9514-3F3C6E1D8D74}" srcOrd="3" destOrd="0" presId="urn:microsoft.com/office/officeart/2005/8/layout/vList5"/>
    <dgm:cxn modelId="{5F21B57E-E9DA-4C41-B5E9-F9A873D7B5BD}" type="presParOf" srcId="{EB77B392-83A4-2641-9BF7-7974A1D18779}" destId="{BEC42A01-12A3-7544-8D13-E19F7C12B0AE}" srcOrd="4" destOrd="0" presId="urn:microsoft.com/office/officeart/2005/8/layout/vList5"/>
    <dgm:cxn modelId="{DC761FF4-1AE8-FF47-8793-921577345598}" type="presParOf" srcId="{BEC42A01-12A3-7544-8D13-E19F7C12B0AE}" destId="{D89A8C71-8495-664A-BA66-0C2E1480D901}" srcOrd="0" destOrd="0" presId="urn:microsoft.com/office/officeart/2005/8/layout/vList5"/>
    <dgm:cxn modelId="{F9E81EC5-C084-4C40-89A8-3DC251DFBEC2}" type="presParOf" srcId="{BEC42A01-12A3-7544-8D13-E19F7C12B0AE}" destId="{00CD8EC0-331F-CF49-B9DC-2A9DB8141ED5}" srcOrd="1" destOrd="0" presId="urn:microsoft.com/office/officeart/2005/8/layout/vList5"/>
    <dgm:cxn modelId="{B58F8A9E-FE7F-B243-A0AF-D3E37AB3C304}" type="presParOf" srcId="{EB77B392-83A4-2641-9BF7-7974A1D18779}" destId="{017DF377-25DA-B84A-89B7-0FF0F048B447}" srcOrd="5" destOrd="0" presId="urn:microsoft.com/office/officeart/2005/8/layout/vList5"/>
    <dgm:cxn modelId="{DF311634-98BC-1047-9D25-A1FA2A30DE58}" type="presParOf" srcId="{EB77B392-83A4-2641-9BF7-7974A1D18779}" destId="{133653D5-7B7A-534E-9074-42E7BB1B8083}" srcOrd="6" destOrd="0" presId="urn:microsoft.com/office/officeart/2005/8/layout/vList5"/>
    <dgm:cxn modelId="{ED9718FE-BDBC-CC46-BEC1-9B824FC5C2AF}" type="presParOf" srcId="{133653D5-7B7A-534E-9074-42E7BB1B8083}" destId="{1912CDB1-4C3C-AC4F-8A45-51A3F9B0CA5E}" srcOrd="0" destOrd="0" presId="urn:microsoft.com/office/officeart/2005/8/layout/vList5"/>
    <dgm:cxn modelId="{B8493725-6E6D-4446-AA96-97C0EBA26C56}" type="presParOf" srcId="{133653D5-7B7A-534E-9074-42E7BB1B8083}" destId="{EF519E5B-D11D-0044-9D9C-773BC574F300}" srcOrd="1" destOrd="0" presId="urn:microsoft.com/office/officeart/2005/8/layout/vList5"/>
    <dgm:cxn modelId="{EB8B473E-1F1A-6445-9967-94720C8ACD6E}" type="presParOf" srcId="{EB77B392-83A4-2641-9BF7-7974A1D18779}" destId="{7851B8FD-B091-304D-985E-FD9C8B433AEC}" srcOrd="7" destOrd="0" presId="urn:microsoft.com/office/officeart/2005/8/layout/vList5"/>
    <dgm:cxn modelId="{D9008038-BBAC-0A44-8E78-275AB6846798}" type="presParOf" srcId="{EB77B392-83A4-2641-9BF7-7974A1D18779}" destId="{C5CBE4D5-218F-BE4C-A773-5F6BF2B7D5EA}" srcOrd="8" destOrd="0" presId="urn:microsoft.com/office/officeart/2005/8/layout/vList5"/>
    <dgm:cxn modelId="{746083B8-2BF5-CE4A-A163-4615BCD5A493}" type="presParOf" srcId="{C5CBE4D5-218F-BE4C-A773-5F6BF2B7D5EA}" destId="{EAC21FB5-0314-7141-9B87-5B6B19D289C3}" srcOrd="0" destOrd="0" presId="urn:microsoft.com/office/officeart/2005/8/layout/vList5"/>
    <dgm:cxn modelId="{19B4CDE1-82A1-C549-95A9-504F40AED08C}" type="presParOf" srcId="{C5CBE4D5-218F-BE4C-A773-5F6BF2B7D5EA}" destId="{D1456DE6-8571-0445-9500-4F055783521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CEB0785-C5B1-0948-BDAE-D8061B17974B}" type="doc">
      <dgm:prSet loTypeId="urn:microsoft.com/office/officeart/2005/8/layout/hierarchy3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BB05CA-F7BA-4A42-85CD-711A056DDDB8}">
      <dgm:prSet phldrT="[Text]"/>
      <dgm:spPr/>
      <dgm:t>
        <a:bodyPr/>
        <a:lstStyle/>
        <a:p>
          <a:r>
            <a:rPr lang="en-GB" dirty="0"/>
            <a:t>What prerequisites must be satisfied in order for an attacker to infer original plaintext from privatized, obfuscated text outputs?</a:t>
          </a:r>
          <a:endParaRPr lang="en-US" dirty="0"/>
        </a:p>
      </dgm:t>
    </dgm:pt>
    <dgm:pt modelId="{42F27008-6505-5349-9E74-A7D8EC8878F4}" type="parTrans" cxnId="{E0F1A5AA-ABAA-AA4D-8AB6-EDB3C0491B77}">
      <dgm:prSet/>
      <dgm:spPr/>
      <dgm:t>
        <a:bodyPr/>
        <a:lstStyle/>
        <a:p>
          <a:endParaRPr lang="en-US"/>
        </a:p>
      </dgm:t>
    </dgm:pt>
    <dgm:pt modelId="{C527B4C6-68D1-BD4D-854E-9085063CD7DF}" type="sibTrans" cxnId="{E0F1A5AA-ABAA-AA4D-8AB6-EDB3C0491B77}">
      <dgm:prSet/>
      <dgm:spPr/>
      <dgm:t>
        <a:bodyPr/>
        <a:lstStyle/>
        <a:p>
          <a:endParaRPr lang="en-US"/>
        </a:p>
      </dgm:t>
    </dgm:pt>
    <dgm:pt modelId="{F94BB023-E73F-1C46-B1A0-041643695D56}">
      <dgm:prSet phldrT="[Text]"/>
      <dgm:spPr/>
      <dgm:t>
        <a:bodyPr/>
        <a:lstStyle/>
        <a:p>
          <a:pPr algn="ctr"/>
          <a:r>
            <a:rPr lang="en-US" dirty="0"/>
            <a:t>Train &amp; test set similarity is </a:t>
          </a:r>
          <a:r>
            <a:rPr lang="en-US" b="1" dirty="0"/>
            <a:t>important</a:t>
          </a:r>
        </a:p>
      </dgm:t>
    </dgm:pt>
    <dgm:pt modelId="{671E7350-BB29-CE40-9DEF-C00665F3C6DD}" type="parTrans" cxnId="{0367BCFC-E8BA-6246-B8D9-157316726B5A}">
      <dgm:prSet/>
      <dgm:spPr/>
      <dgm:t>
        <a:bodyPr/>
        <a:lstStyle/>
        <a:p>
          <a:endParaRPr lang="en-US"/>
        </a:p>
      </dgm:t>
    </dgm:pt>
    <dgm:pt modelId="{992CA254-A244-414E-8533-55D4FA35E470}" type="sibTrans" cxnId="{0367BCFC-E8BA-6246-B8D9-157316726B5A}">
      <dgm:prSet/>
      <dgm:spPr/>
      <dgm:t>
        <a:bodyPr/>
        <a:lstStyle/>
        <a:p>
          <a:endParaRPr lang="en-US"/>
        </a:p>
      </dgm:t>
    </dgm:pt>
    <dgm:pt modelId="{65C75D59-0DA9-484D-9DD8-91B794F785A9}">
      <dgm:prSet phldrT="[Text]"/>
      <dgm:spPr/>
      <dgm:t>
        <a:bodyPr/>
        <a:lstStyle/>
        <a:p>
          <a:pPr algn="ctr"/>
          <a:r>
            <a:rPr lang="en-US" dirty="0"/>
            <a:t>Knowing DP mechanism is </a:t>
          </a:r>
          <a:r>
            <a:rPr lang="en-US" b="1" dirty="0"/>
            <a:t>beneficial</a:t>
          </a:r>
        </a:p>
      </dgm:t>
    </dgm:pt>
    <dgm:pt modelId="{DACA9B0D-BB7B-594D-BC88-6BAD9F51867B}" type="parTrans" cxnId="{1681096B-FF8E-5640-9BB6-519B8E1D27DB}">
      <dgm:prSet/>
      <dgm:spPr/>
      <dgm:t>
        <a:bodyPr/>
        <a:lstStyle/>
        <a:p>
          <a:endParaRPr lang="en-US"/>
        </a:p>
      </dgm:t>
    </dgm:pt>
    <dgm:pt modelId="{23E5B97D-6B1C-DD43-9208-C9E8F89B9D55}" type="sibTrans" cxnId="{1681096B-FF8E-5640-9BB6-519B8E1D27DB}">
      <dgm:prSet/>
      <dgm:spPr/>
      <dgm:t>
        <a:bodyPr/>
        <a:lstStyle/>
        <a:p>
          <a:endParaRPr lang="en-US"/>
        </a:p>
      </dgm:t>
    </dgm:pt>
    <dgm:pt modelId="{711595B8-9088-314B-BBF2-216D6A9E5C31}">
      <dgm:prSet phldrT="[Text]"/>
      <dgm:spPr/>
      <dgm:t>
        <a:bodyPr/>
        <a:lstStyle/>
        <a:p>
          <a:r>
            <a:rPr lang="en-GB" dirty="0"/>
            <a:t>What specific training methodologies and architectural features are essential for a model to possess the capability to be able to retrieve the original plaintext?</a:t>
          </a:r>
          <a:endParaRPr lang="en-US" dirty="0"/>
        </a:p>
      </dgm:t>
    </dgm:pt>
    <dgm:pt modelId="{538ADD92-3366-C743-A0D1-789643CF234E}" type="parTrans" cxnId="{23E61E65-DE9C-244B-A947-A3D8F50FEC5A}">
      <dgm:prSet/>
      <dgm:spPr/>
      <dgm:t>
        <a:bodyPr/>
        <a:lstStyle/>
        <a:p>
          <a:endParaRPr lang="en-US"/>
        </a:p>
      </dgm:t>
    </dgm:pt>
    <dgm:pt modelId="{8FDC09F0-4C16-8541-BE18-F791535E04E6}" type="sibTrans" cxnId="{23E61E65-DE9C-244B-A947-A3D8F50FEC5A}">
      <dgm:prSet/>
      <dgm:spPr/>
      <dgm:t>
        <a:bodyPr/>
        <a:lstStyle/>
        <a:p>
          <a:endParaRPr lang="en-US"/>
        </a:p>
      </dgm:t>
    </dgm:pt>
    <dgm:pt modelId="{A2FAEA0A-ACBE-DB42-8364-F22D6E2BF21B}">
      <dgm:prSet phldrT="[Text]"/>
      <dgm:spPr/>
      <dgm:t>
        <a:bodyPr/>
        <a:lstStyle/>
        <a:p>
          <a:pPr algn="ctr"/>
          <a:r>
            <a:rPr lang="en-US" b="1" dirty="0"/>
            <a:t>Text generation </a:t>
          </a:r>
          <a:r>
            <a:rPr lang="en-US" dirty="0"/>
            <a:t>models are </a:t>
          </a:r>
          <a:r>
            <a:rPr lang="en-US" b="1" dirty="0"/>
            <a:t>suitable</a:t>
          </a:r>
          <a:r>
            <a:rPr lang="en-US" dirty="0"/>
            <a:t>. No error accumulation occurs </a:t>
          </a:r>
        </a:p>
      </dgm:t>
    </dgm:pt>
    <dgm:pt modelId="{37C54311-6802-3B48-A2D5-13C61A6D6E97}" type="parTrans" cxnId="{80C962D4-32E2-DB45-900E-4D49F843209E}">
      <dgm:prSet/>
      <dgm:spPr/>
      <dgm:t>
        <a:bodyPr/>
        <a:lstStyle/>
        <a:p>
          <a:endParaRPr lang="en-US"/>
        </a:p>
      </dgm:t>
    </dgm:pt>
    <dgm:pt modelId="{BF0B1E5B-E248-8247-8CA5-985C443BB416}" type="sibTrans" cxnId="{80C962D4-32E2-DB45-900E-4D49F843209E}">
      <dgm:prSet/>
      <dgm:spPr/>
      <dgm:t>
        <a:bodyPr/>
        <a:lstStyle/>
        <a:p>
          <a:endParaRPr lang="en-US"/>
        </a:p>
      </dgm:t>
    </dgm:pt>
    <dgm:pt modelId="{714D4F75-9BE9-A64C-AA03-A8892C006C89}">
      <dgm:prSet phldrT="[Text]"/>
      <dgm:spPr/>
      <dgm:t>
        <a:bodyPr/>
        <a:lstStyle/>
        <a:p>
          <a:r>
            <a:rPr lang="en-GB" dirty="0"/>
            <a:t>What are the suitable metrics to assess how well these models work in terms of recovering the original plaintext?</a:t>
          </a:r>
          <a:endParaRPr lang="en-US" dirty="0"/>
        </a:p>
      </dgm:t>
    </dgm:pt>
    <dgm:pt modelId="{A074DFFD-1D9F-1E40-A85F-3911FA150D13}" type="parTrans" cxnId="{77EEA367-AB9E-1944-802D-55FB25B3E8E0}">
      <dgm:prSet/>
      <dgm:spPr/>
      <dgm:t>
        <a:bodyPr/>
        <a:lstStyle/>
        <a:p>
          <a:endParaRPr lang="en-US"/>
        </a:p>
      </dgm:t>
    </dgm:pt>
    <dgm:pt modelId="{02A98859-62C2-A946-AD91-7002E85A1043}" type="sibTrans" cxnId="{77EEA367-AB9E-1944-802D-55FB25B3E8E0}">
      <dgm:prSet/>
      <dgm:spPr/>
      <dgm:t>
        <a:bodyPr/>
        <a:lstStyle/>
        <a:p>
          <a:endParaRPr lang="en-US"/>
        </a:p>
      </dgm:t>
    </dgm:pt>
    <dgm:pt modelId="{FC5C3067-1597-3C4F-84F9-DAE67FA3B1AF}">
      <dgm:prSet phldrT="[Text]"/>
      <dgm:spPr/>
      <dgm:t>
        <a:bodyPr/>
        <a:lstStyle/>
        <a:p>
          <a:pPr algn="ctr"/>
          <a:r>
            <a:rPr lang="en-US" dirty="0"/>
            <a:t>The </a:t>
          </a:r>
          <a:r>
            <a:rPr lang="en-US" b="1" dirty="0"/>
            <a:t>ROUGE</a:t>
          </a:r>
          <a:r>
            <a:rPr lang="en-US" dirty="0"/>
            <a:t> score is good for word overlap</a:t>
          </a:r>
        </a:p>
      </dgm:t>
    </dgm:pt>
    <dgm:pt modelId="{894FBFFA-FE8D-D141-B14F-1BA234D3457F}" type="parTrans" cxnId="{977C40BD-6CC9-E546-B481-9D274FD1F47F}">
      <dgm:prSet/>
      <dgm:spPr/>
      <dgm:t>
        <a:bodyPr/>
        <a:lstStyle/>
        <a:p>
          <a:endParaRPr lang="en-US"/>
        </a:p>
      </dgm:t>
    </dgm:pt>
    <dgm:pt modelId="{08308AF2-577C-E949-A0BE-9704C23AA872}" type="sibTrans" cxnId="{977C40BD-6CC9-E546-B481-9D274FD1F47F}">
      <dgm:prSet/>
      <dgm:spPr/>
      <dgm:t>
        <a:bodyPr/>
        <a:lstStyle/>
        <a:p>
          <a:endParaRPr lang="en-US"/>
        </a:p>
      </dgm:t>
    </dgm:pt>
    <dgm:pt modelId="{BB6ECA29-E161-F648-A41F-4FE2FAE07C83}">
      <dgm:prSet phldrT="[Text]"/>
      <dgm:spPr/>
      <dgm:t>
        <a:bodyPr/>
        <a:lstStyle/>
        <a:p>
          <a:pPr algn="ctr"/>
          <a:r>
            <a:rPr lang="en-US" dirty="0"/>
            <a:t>The </a:t>
          </a:r>
          <a:r>
            <a:rPr lang="en-US" b="1" dirty="0"/>
            <a:t>cosine similarity </a:t>
          </a:r>
          <a:r>
            <a:rPr lang="en-US" dirty="0"/>
            <a:t>score is good for </a:t>
          </a:r>
          <a:r>
            <a:rPr lang="en-US" b="1" dirty="0"/>
            <a:t>semantic similarity </a:t>
          </a:r>
        </a:p>
      </dgm:t>
    </dgm:pt>
    <dgm:pt modelId="{A34C26E3-E54D-FB4C-9D51-6A2462E65691}" type="parTrans" cxnId="{5B449B33-7D62-A144-AE44-1ABC4FDE48D4}">
      <dgm:prSet/>
      <dgm:spPr/>
      <dgm:t>
        <a:bodyPr/>
        <a:lstStyle/>
        <a:p>
          <a:endParaRPr lang="en-US"/>
        </a:p>
      </dgm:t>
    </dgm:pt>
    <dgm:pt modelId="{A1718964-C180-9440-857F-E20D8A770A78}" type="sibTrans" cxnId="{5B449B33-7D62-A144-AE44-1ABC4FDE48D4}">
      <dgm:prSet/>
      <dgm:spPr/>
      <dgm:t>
        <a:bodyPr/>
        <a:lstStyle/>
        <a:p>
          <a:endParaRPr lang="en-US"/>
        </a:p>
      </dgm:t>
    </dgm:pt>
    <dgm:pt modelId="{A042EC8F-2BB1-0F48-8F44-0B03B3A99E6C}">
      <dgm:prSet phldrT="[Text]"/>
      <dgm:spPr/>
      <dgm:t>
        <a:bodyPr/>
        <a:lstStyle/>
        <a:p>
          <a:r>
            <a:rPr lang="en-GB" dirty="0"/>
            <a:t>How can a benchmark be devised to evaluate and compare the resilience of alternative models trained with word-level differential privacy for privatizing textual inputs against an attacker's attempts to infer the original inputs?</a:t>
          </a:r>
          <a:endParaRPr lang="en-US" dirty="0"/>
        </a:p>
      </dgm:t>
    </dgm:pt>
    <dgm:pt modelId="{C70B976E-A832-884F-BD6A-3B17844E05B9}" type="parTrans" cxnId="{E77B1B64-2C2D-C04C-87EE-295E3F30C10D}">
      <dgm:prSet/>
      <dgm:spPr/>
      <dgm:t>
        <a:bodyPr/>
        <a:lstStyle/>
        <a:p>
          <a:endParaRPr lang="en-US"/>
        </a:p>
      </dgm:t>
    </dgm:pt>
    <dgm:pt modelId="{E6CECF71-AFA6-714C-B2A0-9635C7D1906B}" type="sibTrans" cxnId="{E77B1B64-2C2D-C04C-87EE-295E3F30C10D}">
      <dgm:prSet/>
      <dgm:spPr/>
      <dgm:t>
        <a:bodyPr/>
        <a:lstStyle/>
        <a:p>
          <a:endParaRPr lang="en-US"/>
        </a:p>
      </dgm:t>
    </dgm:pt>
    <dgm:pt modelId="{5893AA8B-5A48-F940-B766-85517847A592}">
      <dgm:prSet phldrT="[Text]"/>
      <dgm:spPr/>
      <dgm:t>
        <a:bodyPr/>
        <a:lstStyle/>
        <a:p>
          <a:pPr algn="ctr"/>
          <a:r>
            <a:rPr lang="en-US" b="1" dirty="0"/>
            <a:t>General test: </a:t>
          </a:r>
          <a:r>
            <a:rPr lang="en-US" dirty="0"/>
            <a:t>classical test on a dataset</a:t>
          </a:r>
        </a:p>
      </dgm:t>
    </dgm:pt>
    <dgm:pt modelId="{476BA902-DE84-2F4A-BF94-5EDE996191E1}" type="parTrans" cxnId="{A08201BD-9CA5-4445-B616-A5336F48FC96}">
      <dgm:prSet/>
      <dgm:spPr/>
      <dgm:t>
        <a:bodyPr/>
        <a:lstStyle/>
        <a:p>
          <a:endParaRPr lang="en-US"/>
        </a:p>
      </dgm:t>
    </dgm:pt>
    <dgm:pt modelId="{E4FB9AFC-6525-1E47-8F37-08827902D86F}" type="sibTrans" cxnId="{A08201BD-9CA5-4445-B616-A5336F48FC96}">
      <dgm:prSet/>
      <dgm:spPr/>
      <dgm:t>
        <a:bodyPr/>
        <a:lstStyle/>
        <a:p>
          <a:endParaRPr lang="en-US"/>
        </a:p>
      </dgm:t>
    </dgm:pt>
    <dgm:pt modelId="{3FB42332-2A78-F941-8598-98B7E3842CA6}">
      <dgm:prSet phldrT="[Text]"/>
      <dgm:spPr/>
      <dgm:t>
        <a:bodyPr/>
        <a:lstStyle/>
        <a:p>
          <a:pPr algn="ctr"/>
          <a:r>
            <a:rPr lang="en-US" dirty="0"/>
            <a:t>Knowing </a:t>
          </a:r>
          <a:r>
            <a:rPr lang="en-GB" dirty="0"/>
            <a:t>𝜺 is </a:t>
          </a:r>
          <a:r>
            <a:rPr lang="en-GB" b="1" dirty="0" err="1"/>
            <a:t>neglig</a:t>
          </a:r>
          <a:r>
            <a:rPr lang="en-US" b="1" dirty="0" err="1"/>
            <a:t>i</a:t>
          </a:r>
          <a:r>
            <a:rPr lang="en-GB" b="1" dirty="0" err="1"/>
            <a:t>ble</a:t>
          </a:r>
          <a:r>
            <a:rPr lang="en-US" b="1" dirty="0"/>
            <a:t> </a:t>
          </a:r>
        </a:p>
      </dgm:t>
    </dgm:pt>
    <dgm:pt modelId="{EE71349C-44E6-9549-8AE1-E432E8F26121}" type="parTrans" cxnId="{3A63422C-83A6-E041-A609-F538607C9395}">
      <dgm:prSet/>
      <dgm:spPr/>
      <dgm:t>
        <a:bodyPr/>
        <a:lstStyle/>
        <a:p>
          <a:endParaRPr lang="en-US"/>
        </a:p>
      </dgm:t>
    </dgm:pt>
    <dgm:pt modelId="{3ED86711-D785-BD46-A6AB-2C3ABBBCC342}" type="sibTrans" cxnId="{3A63422C-83A6-E041-A609-F538607C9395}">
      <dgm:prSet/>
      <dgm:spPr/>
      <dgm:t>
        <a:bodyPr/>
        <a:lstStyle/>
        <a:p>
          <a:endParaRPr lang="en-US"/>
        </a:p>
      </dgm:t>
    </dgm:pt>
    <dgm:pt modelId="{F8533230-28D0-BC40-BEE1-6131012C1568}">
      <dgm:prSet phldrT="[Text]"/>
      <dgm:spPr/>
      <dgm:t>
        <a:bodyPr/>
        <a:lstStyle/>
        <a:p>
          <a:pPr algn="ctr"/>
          <a:r>
            <a:rPr lang="en-US" b="1" dirty="0"/>
            <a:t>Epsilon test: </a:t>
          </a:r>
          <a:r>
            <a:rPr lang="en-US" dirty="0"/>
            <a:t>learn DP mechanisms behavior with respect to </a:t>
          </a:r>
          <a:r>
            <a:rPr lang="en-GB" dirty="0"/>
            <a:t>𝜺</a:t>
          </a:r>
          <a:endParaRPr lang="en-US" dirty="0"/>
        </a:p>
      </dgm:t>
    </dgm:pt>
    <dgm:pt modelId="{D82AEF51-F607-DD45-AAE8-822A5F4A4FA3}" type="parTrans" cxnId="{2AAF16FA-2729-684B-B1CC-DE755B0DE4AC}">
      <dgm:prSet/>
      <dgm:spPr/>
      <dgm:t>
        <a:bodyPr/>
        <a:lstStyle/>
        <a:p>
          <a:endParaRPr lang="en-US"/>
        </a:p>
      </dgm:t>
    </dgm:pt>
    <dgm:pt modelId="{E408DC27-B413-A842-A118-FA42FAB27D95}" type="sibTrans" cxnId="{2AAF16FA-2729-684B-B1CC-DE755B0DE4AC}">
      <dgm:prSet/>
      <dgm:spPr/>
      <dgm:t>
        <a:bodyPr/>
        <a:lstStyle/>
        <a:p>
          <a:endParaRPr lang="en-US"/>
        </a:p>
      </dgm:t>
    </dgm:pt>
    <dgm:pt modelId="{FEBED383-1F7B-044C-9DDC-F7F1DFD45A38}">
      <dgm:prSet phldrT="[Text]"/>
      <dgm:spPr/>
      <dgm:t>
        <a:bodyPr/>
        <a:lstStyle/>
        <a:p>
          <a:pPr algn="ctr"/>
          <a:r>
            <a:rPr lang="en-US" b="1" dirty="0"/>
            <a:t>Word </a:t>
          </a:r>
          <a:r>
            <a:rPr lang="en-US" b="1" dirty="0" err="1"/>
            <a:t>deobfuscation</a:t>
          </a:r>
          <a:r>
            <a:rPr lang="en-US" b="1" dirty="0"/>
            <a:t> test: </a:t>
          </a:r>
          <a:r>
            <a:rPr lang="en-US" dirty="0"/>
            <a:t>Learn whether your adversarial model architecture has a weakness</a:t>
          </a:r>
        </a:p>
      </dgm:t>
    </dgm:pt>
    <dgm:pt modelId="{4A961E16-65FF-0A4F-925D-0A83E5139F8B}" type="parTrans" cxnId="{E6855706-CB1D-194D-BA69-2845E8F59C23}">
      <dgm:prSet/>
      <dgm:spPr/>
      <dgm:t>
        <a:bodyPr/>
        <a:lstStyle/>
        <a:p>
          <a:endParaRPr lang="en-US"/>
        </a:p>
      </dgm:t>
    </dgm:pt>
    <dgm:pt modelId="{A7D3FB04-30E2-1C46-823B-A766D7E9403F}" type="sibTrans" cxnId="{E6855706-CB1D-194D-BA69-2845E8F59C23}">
      <dgm:prSet/>
      <dgm:spPr/>
      <dgm:t>
        <a:bodyPr/>
        <a:lstStyle/>
        <a:p>
          <a:endParaRPr lang="en-US"/>
        </a:p>
      </dgm:t>
    </dgm:pt>
    <dgm:pt modelId="{E3B46488-E8CD-EE4B-940B-CBCAFAFBCB49}" type="pres">
      <dgm:prSet presAssocID="{8CEB0785-C5B1-0948-BDAE-D8061B17974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178B21C-EF96-C640-B569-07A5688E1F50}" type="pres">
      <dgm:prSet presAssocID="{51BB05CA-F7BA-4A42-85CD-711A056DDDB8}" presName="root" presStyleCnt="0"/>
      <dgm:spPr/>
    </dgm:pt>
    <dgm:pt modelId="{F2BE8CE3-0CE4-6548-8B77-E890E9E9DC1C}" type="pres">
      <dgm:prSet presAssocID="{51BB05CA-F7BA-4A42-85CD-711A056DDDB8}" presName="rootComposite" presStyleCnt="0"/>
      <dgm:spPr/>
    </dgm:pt>
    <dgm:pt modelId="{5C525B1F-2BDB-2140-BE5B-8B9FA141307C}" type="pres">
      <dgm:prSet presAssocID="{51BB05CA-F7BA-4A42-85CD-711A056DDDB8}" presName="rootText" presStyleLbl="node1" presStyleIdx="0" presStyleCnt="4"/>
      <dgm:spPr/>
    </dgm:pt>
    <dgm:pt modelId="{FF799F3F-8C49-BC4B-9D0E-C64FD7DBF070}" type="pres">
      <dgm:prSet presAssocID="{51BB05CA-F7BA-4A42-85CD-711A056DDDB8}" presName="rootConnector" presStyleLbl="node1" presStyleIdx="0" presStyleCnt="4"/>
      <dgm:spPr/>
    </dgm:pt>
    <dgm:pt modelId="{D7AB3569-D14C-6C40-9D50-A46B0CA2B0DD}" type="pres">
      <dgm:prSet presAssocID="{51BB05CA-F7BA-4A42-85CD-711A056DDDB8}" presName="childShape" presStyleCnt="0"/>
      <dgm:spPr/>
    </dgm:pt>
    <dgm:pt modelId="{68E773AE-2165-AA44-8635-134C87E1E3C3}" type="pres">
      <dgm:prSet presAssocID="{671E7350-BB29-CE40-9DEF-C00665F3C6DD}" presName="Name13" presStyleLbl="parChTrans1D2" presStyleIdx="0" presStyleCnt="9"/>
      <dgm:spPr/>
    </dgm:pt>
    <dgm:pt modelId="{959FAAB9-CB97-E044-A206-6574B8C3C1E9}" type="pres">
      <dgm:prSet presAssocID="{F94BB023-E73F-1C46-B1A0-041643695D56}" presName="childText" presStyleLbl="bgAcc1" presStyleIdx="0" presStyleCnt="9">
        <dgm:presLayoutVars>
          <dgm:bulletEnabled val="1"/>
        </dgm:presLayoutVars>
      </dgm:prSet>
      <dgm:spPr/>
    </dgm:pt>
    <dgm:pt modelId="{A20BEB63-56A4-AC48-A8C4-D397CE35452E}" type="pres">
      <dgm:prSet presAssocID="{DACA9B0D-BB7B-594D-BC88-6BAD9F51867B}" presName="Name13" presStyleLbl="parChTrans1D2" presStyleIdx="1" presStyleCnt="9"/>
      <dgm:spPr/>
    </dgm:pt>
    <dgm:pt modelId="{385EF5AA-E2E6-5D4C-884F-EFC4C30F2879}" type="pres">
      <dgm:prSet presAssocID="{65C75D59-0DA9-484D-9DD8-91B794F785A9}" presName="childText" presStyleLbl="bgAcc1" presStyleIdx="1" presStyleCnt="9">
        <dgm:presLayoutVars>
          <dgm:bulletEnabled val="1"/>
        </dgm:presLayoutVars>
      </dgm:prSet>
      <dgm:spPr/>
    </dgm:pt>
    <dgm:pt modelId="{1821561B-FCF7-B742-9E97-4B2D0F07B707}" type="pres">
      <dgm:prSet presAssocID="{EE71349C-44E6-9549-8AE1-E432E8F26121}" presName="Name13" presStyleLbl="parChTrans1D2" presStyleIdx="2" presStyleCnt="9"/>
      <dgm:spPr/>
    </dgm:pt>
    <dgm:pt modelId="{7732FF8E-88B1-3D40-93FB-1EB4D6C08FDA}" type="pres">
      <dgm:prSet presAssocID="{3FB42332-2A78-F941-8598-98B7E3842CA6}" presName="childText" presStyleLbl="bgAcc1" presStyleIdx="2" presStyleCnt="9">
        <dgm:presLayoutVars>
          <dgm:bulletEnabled val="1"/>
        </dgm:presLayoutVars>
      </dgm:prSet>
      <dgm:spPr/>
    </dgm:pt>
    <dgm:pt modelId="{F177191E-5992-5B4F-9691-C32D8D2F7EED}" type="pres">
      <dgm:prSet presAssocID="{711595B8-9088-314B-BBF2-216D6A9E5C31}" presName="root" presStyleCnt="0"/>
      <dgm:spPr/>
    </dgm:pt>
    <dgm:pt modelId="{61BC11DD-7C8B-324D-ADFA-B84C9250E631}" type="pres">
      <dgm:prSet presAssocID="{711595B8-9088-314B-BBF2-216D6A9E5C31}" presName="rootComposite" presStyleCnt="0"/>
      <dgm:spPr/>
    </dgm:pt>
    <dgm:pt modelId="{32B0F272-E3E4-3642-802A-CEC871CDC724}" type="pres">
      <dgm:prSet presAssocID="{711595B8-9088-314B-BBF2-216D6A9E5C31}" presName="rootText" presStyleLbl="node1" presStyleIdx="1" presStyleCnt="4"/>
      <dgm:spPr/>
    </dgm:pt>
    <dgm:pt modelId="{1DDF2EC4-7C7F-E841-AC2F-AC1900E818D8}" type="pres">
      <dgm:prSet presAssocID="{711595B8-9088-314B-BBF2-216D6A9E5C31}" presName="rootConnector" presStyleLbl="node1" presStyleIdx="1" presStyleCnt="4"/>
      <dgm:spPr/>
    </dgm:pt>
    <dgm:pt modelId="{652EB8A8-849B-C84D-BA32-25074E7D3920}" type="pres">
      <dgm:prSet presAssocID="{711595B8-9088-314B-BBF2-216D6A9E5C31}" presName="childShape" presStyleCnt="0"/>
      <dgm:spPr/>
    </dgm:pt>
    <dgm:pt modelId="{507AACDA-31B0-4346-8F62-D9815B7DF1E6}" type="pres">
      <dgm:prSet presAssocID="{37C54311-6802-3B48-A2D5-13C61A6D6E97}" presName="Name13" presStyleLbl="parChTrans1D2" presStyleIdx="3" presStyleCnt="9"/>
      <dgm:spPr/>
    </dgm:pt>
    <dgm:pt modelId="{5EB4EB35-D04E-8443-A6AF-98B157096C07}" type="pres">
      <dgm:prSet presAssocID="{A2FAEA0A-ACBE-DB42-8364-F22D6E2BF21B}" presName="childText" presStyleLbl="bgAcc1" presStyleIdx="3" presStyleCnt="9">
        <dgm:presLayoutVars>
          <dgm:bulletEnabled val="1"/>
        </dgm:presLayoutVars>
      </dgm:prSet>
      <dgm:spPr/>
    </dgm:pt>
    <dgm:pt modelId="{9B777A35-97B0-6944-8345-7E2362F563B6}" type="pres">
      <dgm:prSet presAssocID="{714D4F75-9BE9-A64C-AA03-A8892C006C89}" presName="root" presStyleCnt="0"/>
      <dgm:spPr/>
    </dgm:pt>
    <dgm:pt modelId="{C515381E-B45C-6045-B9A5-0E268E164576}" type="pres">
      <dgm:prSet presAssocID="{714D4F75-9BE9-A64C-AA03-A8892C006C89}" presName="rootComposite" presStyleCnt="0"/>
      <dgm:spPr/>
    </dgm:pt>
    <dgm:pt modelId="{1A0799EB-FEEB-FE4B-B18D-CF90465288DF}" type="pres">
      <dgm:prSet presAssocID="{714D4F75-9BE9-A64C-AA03-A8892C006C89}" presName="rootText" presStyleLbl="node1" presStyleIdx="2" presStyleCnt="4"/>
      <dgm:spPr/>
    </dgm:pt>
    <dgm:pt modelId="{7A56A07F-A493-C242-9248-FC5EE53DAABD}" type="pres">
      <dgm:prSet presAssocID="{714D4F75-9BE9-A64C-AA03-A8892C006C89}" presName="rootConnector" presStyleLbl="node1" presStyleIdx="2" presStyleCnt="4"/>
      <dgm:spPr/>
    </dgm:pt>
    <dgm:pt modelId="{2B2EBE24-0D46-6049-AE98-290B99EA5828}" type="pres">
      <dgm:prSet presAssocID="{714D4F75-9BE9-A64C-AA03-A8892C006C89}" presName="childShape" presStyleCnt="0"/>
      <dgm:spPr/>
    </dgm:pt>
    <dgm:pt modelId="{25E703B5-275C-AC46-BB48-6F2E5175C287}" type="pres">
      <dgm:prSet presAssocID="{894FBFFA-FE8D-D141-B14F-1BA234D3457F}" presName="Name13" presStyleLbl="parChTrans1D2" presStyleIdx="4" presStyleCnt="9"/>
      <dgm:spPr/>
    </dgm:pt>
    <dgm:pt modelId="{D3BFD3DA-5B0F-F54C-BACA-85D4565A7B5A}" type="pres">
      <dgm:prSet presAssocID="{FC5C3067-1597-3C4F-84F9-DAE67FA3B1AF}" presName="childText" presStyleLbl="bgAcc1" presStyleIdx="4" presStyleCnt="9">
        <dgm:presLayoutVars>
          <dgm:bulletEnabled val="1"/>
        </dgm:presLayoutVars>
      </dgm:prSet>
      <dgm:spPr/>
    </dgm:pt>
    <dgm:pt modelId="{354D34C3-03D1-7C42-97A0-ED1846ED8498}" type="pres">
      <dgm:prSet presAssocID="{A34C26E3-E54D-FB4C-9D51-6A2462E65691}" presName="Name13" presStyleLbl="parChTrans1D2" presStyleIdx="5" presStyleCnt="9"/>
      <dgm:spPr/>
    </dgm:pt>
    <dgm:pt modelId="{6881FA06-0733-1542-B46D-FB47134C0566}" type="pres">
      <dgm:prSet presAssocID="{BB6ECA29-E161-F648-A41F-4FE2FAE07C83}" presName="childText" presStyleLbl="bgAcc1" presStyleIdx="5" presStyleCnt="9">
        <dgm:presLayoutVars>
          <dgm:bulletEnabled val="1"/>
        </dgm:presLayoutVars>
      </dgm:prSet>
      <dgm:spPr/>
    </dgm:pt>
    <dgm:pt modelId="{1B4F74F4-CF93-7D45-B855-92D481AFEF70}" type="pres">
      <dgm:prSet presAssocID="{A042EC8F-2BB1-0F48-8F44-0B03B3A99E6C}" presName="root" presStyleCnt="0"/>
      <dgm:spPr/>
    </dgm:pt>
    <dgm:pt modelId="{C128801C-0E51-A045-9D9F-B4C62807C8CE}" type="pres">
      <dgm:prSet presAssocID="{A042EC8F-2BB1-0F48-8F44-0B03B3A99E6C}" presName="rootComposite" presStyleCnt="0"/>
      <dgm:spPr/>
    </dgm:pt>
    <dgm:pt modelId="{D40627E3-322E-5344-B5FD-E031EA7C7852}" type="pres">
      <dgm:prSet presAssocID="{A042EC8F-2BB1-0F48-8F44-0B03B3A99E6C}" presName="rootText" presStyleLbl="node1" presStyleIdx="3" presStyleCnt="4"/>
      <dgm:spPr/>
    </dgm:pt>
    <dgm:pt modelId="{E468FDC3-4FC8-7C48-B48E-1FCCBCE41ADD}" type="pres">
      <dgm:prSet presAssocID="{A042EC8F-2BB1-0F48-8F44-0B03B3A99E6C}" presName="rootConnector" presStyleLbl="node1" presStyleIdx="3" presStyleCnt="4"/>
      <dgm:spPr/>
    </dgm:pt>
    <dgm:pt modelId="{21A56BF2-241A-4B40-8A07-886168EAF8D1}" type="pres">
      <dgm:prSet presAssocID="{A042EC8F-2BB1-0F48-8F44-0B03B3A99E6C}" presName="childShape" presStyleCnt="0"/>
      <dgm:spPr/>
    </dgm:pt>
    <dgm:pt modelId="{B1F443E7-3013-584C-9617-A60842A44B35}" type="pres">
      <dgm:prSet presAssocID="{476BA902-DE84-2F4A-BF94-5EDE996191E1}" presName="Name13" presStyleLbl="parChTrans1D2" presStyleIdx="6" presStyleCnt="9"/>
      <dgm:spPr/>
    </dgm:pt>
    <dgm:pt modelId="{07E18C62-FD9E-7945-A11D-21A224DB3F63}" type="pres">
      <dgm:prSet presAssocID="{5893AA8B-5A48-F940-B766-85517847A592}" presName="childText" presStyleLbl="bgAcc1" presStyleIdx="6" presStyleCnt="9">
        <dgm:presLayoutVars>
          <dgm:bulletEnabled val="1"/>
        </dgm:presLayoutVars>
      </dgm:prSet>
      <dgm:spPr/>
    </dgm:pt>
    <dgm:pt modelId="{9DBFB838-DAEF-F94C-B037-A9372C323B9F}" type="pres">
      <dgm:prSet presAssocID="{D82AEF51-F607-DD45-AAE8-822A5F4A4FA3}" presName="Name13" presStyleLbl="parChTrans1D2" presStyleIdx="7" presStyleCnt="9"/>
      <dgm:spPr/>
    </dgm:pt>
    <dgm:pt modelId="{DA3C796C-6A54-6144-B152-A9052DFC418D}" type="pres">
      <dgm:prSet presAssocID="{F8533230-28D0-BC40-BEE1-6131012C1568}" presName="childText" presStyleLbl="bgAcc1" presStyleIdx="7" presStyleCnt="9">
        <dgm:presLayoutVars>
          <dgm:bulletEnabled val="1"/>
        </dgm:presLayoutVars>
      </dgm:prSet>
      <dgm:spPr/>
    </dgm:pt>
    <dgm:pt modelId="{7C83C25B-E42B-3C49-8611-459C51A1C904}" type="pres">
      <dgm:prSet presAssocID="{4A961E16-65FF-0A4F-925D-0A83E5139F8B}" presName="Name13" presStyleLbl="parChTrans1D2" presStyleIdx="8" presStyleCnt="9"/>
      <dgm:spPr/>
    </dgm:pt>
    <dgm:pt modelId="{C266205B-AC41-BD4F-BB8F-00D3C196EFF6}" type="pres">
      <dgm:prSet presAssocID="{FEBED383-1F7B-044C-9DDC-F7F1DFD45A38}" presName="childText" presStyleLbl="bgAcc1" presStyleIdx="8" presStyleCnt="9">
        <dgm:presLayoutVars>
          <dgm:bulletEnabled val="1"/>
        </dgm:presLayoutVars>
      </dgm:prSet>
      <dgm:spPr/>
    </dgm:pt>
  </dgm:ptLst>
  <dgm:cxnLst>
    <dgm:cxn modelId="{E6855706-CB1D-194D-BA69-2845E8F59C23}" srcId="{A042EC8F-2BB1-0F48-8F44-0B03B3A99E6C}" destId="{FEBED383-1F7B-044C-9DDC-F7F1DFD45A38}" srcOrd="2" destOrd="0" parTransId="{4A961E16-65FF-0A4F-925D-0A83E5139F8B}" sibTransId="{A7D3FB04-30E2-1C46-823B-A766D7E9403F}"/>
    <dgm:cxn modelId="{06EB600C-0156-334D-83F0-E1295183B9DA}" type="presOf" srcId="{5893AA8B-5A48-F940-B766-85517847A592}" destId="{07E18C62-FD9E-7945-A11D-21A224DB3F63}" srcOrd="0" destOrd="0" presId="urn:microsoft.com/office/officeart/2005/8/layout/hierarchy3"/>
    <dgm:cxn modelId="{A5AF6015-F884-AB4A-8DE8-5061B752DD68}" type="presOf" srcId="{F94BB023-E73F-1C46-B1A0-041643695D56}" destId="{959FAAB9-CB97-E044-A206-6574B8C3C1E9}" srcOrd="0" destOrd="0" presId="urn:microsoft.com/office/officeart/2005/8/layout/hierarchy3"/>
    <dgm:cxn modelId="{E5679B17-5B58-294C-A40B-C273EEF6215E}" type="presOf" srcId="{894FBFFA-FE8D-D141-B14F-1BA234D3457F}" destId="{25E703B5-275C-AC46-BB48-6F2E5175C287}" srcOrd="0" destOrd="0" presId="urn:microsoft.com/office/officeart/2005/8/layout/hierarchy3"/>
    <dgm:cxn modelId="{E66D6827-2455-7042-B5E9-B9C41BE8F2B1}" type="presOf" srcId="{51BB05CA-F7BA-4A42-85CD-711A056DDDB8}" destId="{FF799F3F-8C49-BC4B-9D0E-C64FD7DBF070}" srcOrd="1" destOrd="0" presId="urn:microsoft.com/office/officeart/2005/8/layout/hierarchy3"/>
    <dgm:cxn modelId="{3A63422C-83A6-E041-A609-F538607C9395}" srcId="{51BB05CA-F7BA-4A42-85CD-711A056DDDB8}" destId="{3FB42332-2A78-F941-8598-98B7E3842CA6}" srcOrd="2" destOrd="0" parTransId="{EE71349C-44E6-9549-8AE1-E432E8F26121}" sibTransId="{3ED86711-D785-BD46-A6AB-2C3ABBBCC342}"/>
    <dgm:cxn modelId="{5B449B33-7D62-A144-AE44-1ABC4FDE48D4}" srcId="{714D4F75-9BE9-A64C-AA03-A8892C006C89}" destId="{BB6ECA29-E161-F648-A41F-4FE2FAE07C83}" srcOrd="1" destOrd="0" parTransId="{A34C26E3-E54D-FB4C-9D51-6A2462E65691}" sibTransId="{A1718964-C180-9440-857F-E20D8A770A78}"/>
    <dgm:cxn modelId="{5A121753-F755-A244-A328-7880CE417686}" type="presOf" srcId="{FEBED383-1F7B-044C-9DDC-F7F1DFD45A38}" destId="{C266205B-AC41-BD4F-BB8F-00D3C196EFF6}" srcOrd="0" destOrd="0" presId="urn:microsoft.com/office/officeart/2005/8/layout/hierarchy3"/>
    <dgm:cxn modelId="{E77B1B64-2C2D-C04C-87EE-295E3F30C10D}" srcId="{8CEB0785-C5B1-0948-BDAE-D8061B17974B}" destId="{A042EC8F-2BB1-0F48-8F44-0B03B3A99E6C}" srcOrd="3" destOrd="0" parTransId="{C70B976E-A832-884F-BD6A-3B17844E05B9}" sibTransId="{E6CECF71-AFA6-714C-B2A0-9635C7D1906B}"/>
    <dgm:cxn modelId="{23E61E65-DE9C-244B-A947-A3D8F50FEC5A}" srcId="{8CEB0785-C5B1-0948-BDAE-D8061B17974B}" destId="{711595B8-9088-314B-BBF2-216D6A9E5C31}" srcOrd="1" destOrd="0" parTransId="{538ADD92-3366-C743-A0D1-789643CF234E}" sibTransId="{8FDC09F0-4C16-8541-BE18-F791535E04E6}"/>
    <dgm:cxn modelId="{77EEA367-AB9E-1944-802D-55FB25B3E8E0}" srcId="{8CEB0785-C5B1-0948-BDAE-D8061B17974B}" destId="{714D4F75-9BE9-A64C-AA03-A8892C006C89}" srcOrd="2" destOrd="0" parTransId="{A074DFFD-1D9F-1E40-A85F-3911FA150D13}" sibTransId="{02A98859-62C2-A946-AD91-7002E85A1043}"/>
    <dgm:cxn modelId="{DBD05269-F5C4-474C-A6F2-DC1D1DEDAD7D}" type="presOf" srcId="{D82AEF51-F607-DD45-AAE8-822A5F4A4FA3}" destId="{9DBFB838-DAEF-F94C-B037-A9372C323B9F}" srcOrd="0" destOrd="0" presId="urn:microsoft.com/office/officeart/2005/8/layout/hierarchy3"/>
    <dgm:cxn modelId="{CBF7A76A-7E1D-1841-8E76-3C76BAB22121}" type="presOf" srcId="{A2FAEA0A-ACBE-DB42-8364-F22D6E2BF21B}" destId="{5EB4EB35-D04E-8443-A6AF-98B157096C07}" srcOrd="0" destOrd="0" presId="urn:microsoft.com/office/officeart/2005/8/layout/hierarchy3"/>
    <dgm:cxn modelId="{1681096B-FF8E-5640-9BB6-519B8E1D27DB}" srcId="{51BB05CA-F7BA-4A42-85CD-711A056DDDB8}" destId="{65C75D59-0DA9-484D-9DD8-91B794F785A9}" srcOrd="1" destOrd="0" parTransId="{DACA9B0D-BB7B-594D-BC88-6BAD9F51867B}" sibTransId="{23E5B97D-6B1C-DD43-9208-C9E8F89B9D55}"/>
    <dgm:cxn modelId="{AB97B278-3FC5-8E45-9747-0FDF7C9BCD1A}" type="presOf" srcId="{476BA902-DE84-2F4A-BF94-5EDE996191E1}" destId="{B1F443E7-3013-584C-9617-A60842A44B35}" srcOrd="0" destOrd="0" presId="urn:microsoft.com/office/officeart/2005/8/layout/hierarchy3"/>
    <dgm:cxn modelId="{096B027E-48C2-5744-8465-B41E24F9B997}" type="presOf" srcId="{FC5C3067-1597-3C4F-84F9-DAE67FA3B1AF}" destId="{D3BFD3DA-5B0F-F54C-BACA-85D4565A7B5A}" srcOrd="0" destOrd="0" presId="urn:microsoft.com/office/officeart/2005/8/layout/hierarchy3"/>
    <dgm:cxn modelId="{5D3B9681-9571-1744-A4D5-6F04DC662661}" type="presOf" srcId="{37C54311-6802-3B48-A2D5-13C61A6D6E97}" destId="{507AACDA-31B0-4346-8F62-D9815B7DF1E6}" srcOrd="0" destOrd="0" presId="urn:microsoft.com/office/officeart/2005/8/layout/hierarchy3"/>
    <dgm:cxn modelId="{CEF0F399-3088-BD49-BF33-A92EC676C7DF}" type="presOf" srcId="{65C75D59-0DA9-484D-9DD8-91B794F785A9}" destId="{385EF5AA-E2E6-5D4C-884F-EFC4C30F2879}" srcOrd="0" destOrd="0" presId="urn:microsoft.com/office/officeart/2005/8/layout/hierarchy3"/>
    <dgm:cxn modelId="{784CC6A5-38CB-9143-A393-9170AABD5B8A}" type="presOf" srcId="{4A961E16-65FF-0A4F-925D-0A83E5139F8B}" destId="{7C83C25B-E42B-3C49-8611-459C51A1C904}" srcOrd="0" destOrd="0" presId="urn:microsoft.com/office/officeart/2005/8/layout/hierarchy3"/>
    <dgm:cxn modelId="{451D6DA6-330A-7540-96CB-C1302E472588}" type="presOf" srcId="{671E7350-BB29-CE40-9DEF-C00665F3C6DD}" destId="{68E773AE-2165-AA44-8635-134C87E1E3C3}" srcOrd="0" destOrd="0" presId="urn:microsoft.com/office/officeart/2005/8/layout/hierarchy3"/>
    <dgm:cxn modelId="{B8C604A7-6EAA-F748-B28E-92CD63AE8492}" type="presOf" srcId="{51BB05CA-F7BA-4A42-85CD-711A056DDDB8}" destId="{5C525B1F-2BDB-2140-BE5B-8B9FA141307C}" srcOrd="0" destOrd="0" presId="urn:microsoft.com/office/officeart/2005/8/layout/hierarchy3"/>
    <dgm:cxn modelId="{E0F1A5AA-ABAA-AA4D-8AB6-EDB3C0491B77}" srcId="{8CEB0785-C5B1-0948-BDAE-D8061B17974B}" destId="{51BB05CA-F7BA-4A42-85CD-711A056DDDB8}" srcOrd="0" destOrd="0" parTransId="{42F27008-6505-5349-9E74-A7D8EC8878F4}" sibTransId="{C527B4C6-68D1-BD4D-854E-9085063CD7DF}"/>
    <dgm:cxn modelId="{74A5AEAA-12DE-8D43-B0D5-DFA0F13340F0}" type="presOf" srcId="{BB6ECA29-E161-F648-A41F-4FE2FAE07C83}" destId="{6881FA06-0733-1542-B46D-FB47134C0566}" srcOrd="0" destOrd="0" presId="urn:microsoft.com/office/officeart/2005/8/layout/hierarchy3"/>
    <dgm:cxn modelId="{C9C1BFB4-99C5-3A41-88A3-C98BA4BB4CB4}" type="presOf" srcId="{DACA9B0D-BB7B-594D-BC88-6BAD9F51867B}" destId="{A20BEB63-56A4-AC48-A8C4-D397CE35452E}" srcOrd="0" destOrd="0" presId="urn:microsoft.com/office/officeart/2005/8/layout/hierarchy3"/>
    <dgm:cxn modelId="{A08201BD-9CA5-4445-B616-A5336F48FC96}" srcId="{A042EC8F-2BB1-0F48-8F44-0B03B3A99E6C}" destId="{5893AA8B-5A48-F940-B766-85517847A592}" srcOrd="0" destOrd="0" parTransId="{476BA902-DE84-2F4A-BF94-5EDE996191E1}" sibTransId="{E4FB9AFC-6525-1E47-8F37-08827902D86F}"/>
    <dgm:cxn modelId="{041C32BD-E0B2-5B4C-AA2F-E7B6BF2D104D}" type="presOf" srcId="{714D4F75-9BE9-A64C-AA03-A8892C006C89}" destId="{1A0799EB-FEEB-FE4B-B18D-CF90465288DF}" srcOrd="0" destOrd="0" presId="urn:microsoft.com/office/officeart/2005/8/layout/hierarchy3"/>
    <dgm:cxn modelId="{977C40BD-6CC9-E546-B481-9D274FD1F47F}" srcId="{714D4F75-9BE9-A64C-AA03-A8892C006C89}" destId="{FC5C3067-1597-3C4F-84F9-DAE67FA3B1AF}" srcOrd="0" destOrd="0" parTransId="{894FBFFA-FE8D-D141-B14F-1BA234D3457F}" sibTransId="{08308AF2-577C-E949-A0BE-9704C23AA872}"/>
    <dgm:cxn modelId="{B20398C7-E3FB-8F48-9BAA-34C66A35773D}" type="presOf" srcId="{A042EC8F-2BB1-0F48-8F44-0B03B3A99E6C}" destId="{D40627E3-322E-5344-B5FD-E031EA7C7852}" srcOrd="0" destOrd="0" presId="urn:microsoft.com/office/officeart/2005/8/layout/hierarchy3"/>
    <dgm:cxn modelId="{F7B842C9-F86F-124F-B07C-25BA7D0DF63C}" type="presOf" srcId="{8CEB0785-C5B1-0948-BDAE-D8061B17974B}" destId="{E3B46488-E8CD-EE4B-940B-CBCAFAFBCB49}" srcOrd="0" destOrd="0" presId="urn:microsoft.com/office/officeart/2005/8/layout/hierarchy3"/>
    <dgm:cxn modelId="{80C962D4-32E2-DB45-900E-4D49F843209E}" srcId="{711595B8-9088-314B-BBF2-216D6A9E5C31}" destId="{A2FAEA0A-ACBE-DB42-8364-F22D6E2BF21B}" srcOrd="0" destOrd="0" parTransId="{37C54311-6802-3B48-A2D5-13C61A6D6E97}" sibTransId="{BF0B1E5B-E248-8247-8CA5-985C443BB416}"/>
    <dgm:cxn modelId="{4183C2E0-B6AA-384C-90F6-AF27C942A330}" type="presOf" srcId="{EE71349C-44E6-9549-8AE1-E432E8F26121}" destId="{1821561B-FCF7-B742-9E97-4B2D0F07B707}" srcOrd="0" destOrd="0" presId="urn:microsoft.com/office/officeart/2005/8/layout/hierarchy3"/>
    <dgm:cxn modelId="{E77CB3E2-EAB1-A54D-8E49-4214A3B364C8}" type="presOf" srcId="{711595B8-9088-314B-BBF2-216D6A9E5C31}" destId="{32B0F272-E3E4-3642-802A-CEC871CDC724}" srcOrd="0" destOrd="0" presId="urn:microsoft.com/office/officeart/2005/8/layout/hierarchy3"/>
    <dgm:cxn modelId="{2C9284EB-BE30-8A48-AC82-ED6772FB3BA9}" type="presOf" srcId="{714D4F75-9BE9-A64C-AA03-A8892C006C89}" destId="{7A56A07F-A493-C242-9248-FC5EE53DAABD}" srcOrd="1" destOrd="0" presId="urn:microsoft.com/office/officeart/2005/8/layout/hierarchy3"/>
    <dgm:cxn modelId="{A2C454F3-67EE-1743-BAFC-CEF65AFD4CAE}" type="presOf" srcId="{A34C26E3-E54D-FB4C-9D51-6A2462E65691}" destId="{354D34C3-03D1-7C42-97A0-ED1846ED8498}" srcOrd="0" destOrd="0" presId="urn:microsoft.com/office/officeart/2005/8/layout/hierarchy3"/>
    <dgm:cxn modelId="{29C9D7F4-B9C8-5C41-9999-06A027827E3D}" type="presOf" srcId="{F8533230-28D0-BC40-BEE1-6131012C1568}" destId="{DA3C796C-6A54-6144-B152-A9052DFC418D}" srcOrd="0" destOrd="0" presId="urn:microsoft.com/office/officeart/2005/8/layout/hierarchy3"/>
    <dgm:cxn modelId="{2AAF16FA-2729-684B-B1CC-DE755B0DE4AC}" srcId="{A042EC8F-2BB1-0F48-8F44-0B03B3A99E6C}" destId="{F8533230-28D0-BC40-BEE1-6131012C1568}" srcOrd="1" destOrd="0" parTransId="{D82AEF51-F607-DD45-AAE8-822A5F4A4FA3}" sibTransId="{E408DC27-B413-A842-A118-FA42FAB27D95}"/>
    <dgm:cxn modelId="{8D7887FA-3D38-A746-99A4-5BA2AC535CAE}" type="presOf" srcId="{711595B8-9088-314B-BBF2-216D6A9E5C31}" destId="{1DDF2EC4-7C7F-E841-AC2F-AC1900E818D8}" srcOrd="1" destOrd="0" presId="urn:microsoft.com/office/officeart/2005/8/layout/hierarchy3"/>
    <dgm:cxn modelId="{3B8D06FB-8CB1-6E49-B734-DBB73039342A}" type="presOf" srcId="{A042EC8F-2BB1-0F48-8F44-0B03B3A99E6C}" destId="{E468FDC3-4FC8-7C48-B48E-1FCCBCE41ADD}" srcOrd="1" destOrd="0" presId="urn:microsoft.com/office/officeart/2005/8/layout/hierarchy3"/>
    <dgm:cxn modelId="{DD873EFC-D819-FE40-91BF-55397858BC41}" type="presOf" srcId="{3FB42332-2A78-F941-8598-98B7E3842CA6}" destId="{7732FF8E-88B1-3D40-93FB-1EB4D6C08FDA}" srcOrd="0" destOrd="0" presId="urn:microsoft.com/office/officeart/2005/8/layout/hierarchy3"/>
    <dgm:cxn modelId="{0367BCFC-E8BA-6246-B8D9-157316726B5A}" srcId="{51BB05CA-F7BA-4A42-85CD-711A056DDDB8}" destId="{F94BB023-E73F-1C46-B1A0-041643695D56}" srcOrd="0" destOrd="0" parTransId="{671E7350-BB29-CE40-9DEF-C00665F3C6DD}" sibTransId="{992CA254-A244-414E-8533-55D4FA35E470}"/>
    <dgm:cxn modelId="{C54291EE-2EDF-E440-A3F7-064ADE77D406}" type="presParOf" srcId="{E3B46488-E8CD-EE4B-940B-CBCAFAFBCB49}" destId="{C178B21C-EF96-C640-B569-07A5688E1F50}" srcOrd="0" destOrd="0" presId="urn:microsoft.com/office/officeart/2005/8/layout/hierarchy3"/>
    <dgm:cxn modelId="{4F5AC640-60A0-B842-BCAD-42C922ACB43F}" type="presParOf" srcId="{C178B21C-EF96-C640-B569-07A5688E1F50}" destId="{F2BE8CE3-0CE4-6548-8B77-E890E9E9DC1C}" srcOrd="0" destOrd="0" presId="urn:microsoft.com/office/officeart/2005/8/layout/hierarchy3"/>
    <dgm:cxn modelId="{FF1F3E12-F6E5-6C4E-AB4A-05818DB91DED}" type="presParOf" srcId="{F2BE8CE3-0CE4-6548-8B77-E890E9E9DC1C}" destId="{5C525B1F-2BDB-2140-BE5B-8B9FA141307C}" srcOrd="0" destOrd="0" presId="urn:microsoft.com/office/officeart/2005/8/layout/hierarchy3"/>
    <dgm:cxn modelId="{43250221-2595-2B4F-8642-6C2154FFC67A}" type="presParOf" srcId="{F2BE8CE3-0CE4-6548-8B77-E890E9E9DC1C}" destId="{FF799F3F-8C49-BC4B-9D0E-C64FD7DBF070}" srcOrd="1" destOrd="0" presId="urn:microsoft.com/office/officeart/2005/8/layout/hierarchy3"/>
    <dgm:cxn modelId="{F09B2E7B-ECB8-6647-9DE3-DBE9A7C8D396}" type="presParOf" srcId="{C178B21C-EF96-C640-B569-07A5688E1F50}" destId="{D7AB3569-D14C-6C40-9D50-A46B0CA2B0DD}" srcOrd="1" destOrd="0" presId="urn:microsoft.com/office/officeart/2005/8/layout/hierarchy3"/>
    <dgm:cxn modelId="{87BA731E-71BF-CA43-AA90-AF558A43B9B1}" type="presParOf" srcId="{D7AB3569-D14C-6C40-9D50-A46B0CA2B0DD}" destId="{68E773AE-2165-AA44-8635-134C87E1E3C3}" srcOrd="0" destOrd="0" presId="urn:microsoft.com/office/officeart/2005/8/layout/hierarchy3"/>
    <dgm:cxn modelId="{E6310987-3E28-4F44-9B52-F79B0B205935}" type="presParOf" srcId="{D7AB3569-D14C-6C40-9D50-A46B0CA2B0DD}" destId="{959FAAB9-CB97-E044-A206-6574B8C3C1E9}" srcOrd="1" destOrd="0" presId="urn:microsoft.com/office/officeart/2005/8/layout/hierarchy3"/>
    <dgm:cxn modelId="{6E363F3F-9B7A-8449-9A43-AD550A848FA9}" type="presParOf" srcId="{D7AB3569-D14C-6C40-9D50-A46B0CA2B0DD}" destId="{A20BEB63-56A4-AC48-A8C4-D397CE35452E}" srcOrd="2" destOrd="0" presId="urn:microsoft.com/office/officeart/2005/8/layout/hierarchy3"/>
    <dgm:cxn modelId="{BB3DEEC2-5BC1-9749-BC58-46E310BF7269}" type="presParOf" srcId="{D7AB3569-D14C-6C40-9D50-A46B0CA2B0DD}" destId="{385EF5AA-E2E6-5D4C-884F-EFC4C30F2879}" srcOrd="3" destOrd="0" presId="urn:microsoft.com/office/officeart/2005/8/layout/hierarchy3"/>
    <dgm:cxn modelId="{7AA3336C-1776-C947-8BA5-9CA171F94D44}" type="presParOf" srcId="{D7AB3569-D14C-6C40-9D50-A46B0CA2B0DD}" destId="{1821561B-FCF7-B742-9E97-4B2D0F07B707}" srcOrd="4" destOrd="0" presId="urn:microsoft.com/office/officeart/2005/8/layout/hierarchy3"/>
    <dgm:cxn modelId="{7B681112-B8DF-A544-958C-AFCE5AF85B24}" type="presParOf" srcId="{D7AB3569-D14C-6C40-9D50-A46B0CA2B0DD}" destId="{7732FF8E-88B1-3D40-93FB-1EB4D6C08FDA}" srcOrd="5" destOrd="0" presId="urn:microsoft.com/office/officeart/2005/8/layout/hierarchy3"/>
    <dgm:cxn modelId="{3B03BB8B-E53A-F741-BE46-C573B87DA037}" type="presParOf" srcId="{E3B46488-E8CD-EE4B-940B-CBCAFAFBCB49}" destId="{F177191E-5992-5B4F-9691-C32D8D2F7EED}" srcOrd="1" destOrd="0" presId="urn:microsoft.com/office/officeart/2005/8/layout/hierarchy3"/>
    <dgm:cxn modelId="{EEFBDAF9-3EDB-3C40-993A-AF722BDC507E}" type="presParOf" srcId="{F177191E-5992-5B4F-9691-C32D8D2F7EED}" destId="{61BC11DD-7C8B-324D-ADFA-B84C9250E631}" srcOrd="0" destOrd="0" presId="urn:microsoft.com/office/officeart/2005/8/layout/hierarchy3"/>
    <dgm:cxn modelId="{09D0AA5E-9A34-974C-92A2-4AA13F8CC1FF}" type="presParOf" srcId="{61BC11DD-7C8B-324D-ADFA-B84C9250E631}" destId="{32B0F272-E3E4-3642-802A-CEC871CDC724}" srcOrd="0" destOrd="0" presId="urn:microsoft.com/office/officeart/2005/8/layout/hierarchy3"/>
    <dgm:cxn modelId="{643D71E6-4ED2-E249-928D-BEF2BD0F5F22}" type="presParOf" srcId="{61BC11DD-7C8B-324D-ADFA-B84C9250E631}" destId="{1DDF2EC4-7C7F-E841-AC2F-AC1900E818D8}" srcOrd="1" destOrd="0" presId="urn:microsoft.com/office/officeart/2005/8/layout/hierarchy3"/>
    <dgm:cxn modelId="{AFDE9F25-C93E-5342-B9AE-E63FCC2572D0}" type="presParOf" srcId="{F177191E-5992-5B4F-9691-C32D8D2F7EED}" destId="{652EB8A8-849B-C84D-BA32-25074E7D3920}" srcOrd="1" destOrd="0" presId="urn:microsoft.com/office/officeart/2005/8/layout/hierarchy3"/>
    <dgm:cxn modelId="{3B92EAB7-874C-7848-9513-1C723B97019D}" type="presParOf" srcId="{652EB8A8-849B-C84D-BA32-25074E7D3920}" destId="{507AACDA-31B0-4346-8F62-D9815B7DF1E6}" srcOrd="0" destOrd="0" presId="urn:microsoft.com/office/officeart/2005/8/layout/hierarchy3"/>
    <dgm:cxn modelId="{8F0A8A1D-CF8D-E941-BF35-0BA65EF659BE}" type="presParOf" srcId="{652EB8A8-849B-C84D-BA32-25074E7D3920}" destId="{5EB4EB35-D04E-8443-A6AF-98B157096C07}" srcOrd="1" destOrd="0" presId="urn:microsoft.com/office/officeart/2005/8/layout/hierarchy3"/>
    <dgm:cxn modelId="{5E72DEC1-D136-B640-AA0B-1FC4D9B39E9C}" type="presParOf" srcId="{E3B46488-E8CD-EE4B-940B-CBCAFAFBCB49}" destId="{9B777A35-97B0-6944-8345-7E2362F563B6}" srcOrd="2" destOrd="0" presId="urn:microsoft.com/office/officeart/2005/8/layout/hierarchy3"/>
    <dgm:cxn modelId="{A3F57DE2-38B3-3148-9CBB-1123846BED8A}" type="presParOf" srcId="{9B777A35-97B0-6944-8345-7E2362F563B6}" destId="{C515381E-B45C-6045-B9A5-0E268E164576}" srcOrd="0" destOrd="0" presId="urn:microsoft.com/office/officeart/2005/8/layout/hierarchy3"/>
    <dgm:cxn modelId="{4DB0DBC2-9796-7E41-8CD8-11C3D50A24EB}" type="presParOf" srcId="{C515381E-B45C-6045-B9A5-0E268E164576}" destId="{1A0799EB-FEEB-FE4B-B18D-CF90465288DF}" srcOrd="0" destOrd="0" presId="urn:microsoft.com/office/officeart/2005/8/layout/hierarchy3"/>
    <dgm:cxn modelId="{BA2308D7-A75B-9345-8886-868EC8E8D702}" type="presParOf" srcId="{C515381E-B45C-6045-B9A5-0E268E164576}" destId="{7A56A07F-A493-C242-9248-FC5EE53DAABD}" srcOrd="1" destOrd="0" presId="urn:microsoft.com/office/officeart/2005/8/layout/hierarchy3"/>
    <dgm:cxn modelId="{D7A92AB8-1F9D-5A4F-A7BB-1F1EC90EBCE0}" type="presParOf" srcId="{9B777A35-97B0-6944-8345-7E2362F563B6}" destId="{2B2EBE24-0D46-6049-AE98-290B99EA5828}" srcOrd="1" destOrd="0" presId="urn:microsoft.com/office/officeart/2005/8/layout/hierarchy3"/>
    <dgm:cxn modelId="{37BB96D0-9190-0449-91AA-ADABD7FEE516}" type="presParOf" srcId="{2B2EBE24-0D46-6049-AE98-290B99EA5828}" destId="{25E703B5-275C-AC46-BB48-6F2E5175C287}" srcOrd="0" destOrd="0" presId="urn:microsoft.com/office/officeart/2005/8/layout/hierarchy3"/>
    <dgm:cxn modelId="{C94E9749-8D4E-E643-8E1A-FEC287C4578F}" type="presParOf" srcId="{2B2EBE24-0D46-6049-AE98-290B99EA5828}" destId="{D3BFD3DA-5B0F-F54C-BACA-85D4565A7B5A}" srcOrd="1" destOrd="0" presId="urn:microsoft.com/office/officeart/2005/8/layout/hierarchy3"/>
    <dgm:cxn modelId="{B316B63F-140B-204C-9688-B51F235A3383}" type="presParOf" srcId="{2B2EBE24-0D46-6049-AE98-290B99EA5828}" destId="{354D34C3-03D1-7C42-97A0-ED1846ED8498}" srcOrd="2" destOrd="0" presId="urn:microsoft.com/office/officeart/2005/8/layout/hierarchy3"/>
    <dgm:cxn modelId="{45B27102-BA83-5B44-9BCC-D479B5F3B980}" type="presParOf" srcId="{2B2EBE24-0D46-6049-AE98-290B99EA5828}" destId="{6881FA06-0733-1542-B46D-FB47134C0566}" srcOrd="3" destOrd="0" presId="urn:microsoft.com/office/officeart/2005/8/layout/hierarchy3"/>
    <dgm:cxn modelId="{DFB4022E-0069-3141-B9DD-70C080838BED}" type="presParOf" srcId="{E3B46488-E8CD-EE4B-940B-CBCAFAFBCB49}" destId="{1B4F74F4-CF93-7D45-B855-92D481AFEF70}" srcOrd="3" destOrd="0" presId="urn:microsoft.com/office/officeart/2005/8/layout/hierarchy3"/>
    <dgm:cxn modelId="{ADB4A199-01A5-A94A-8A1F-CA6323EA3D8D}" type="presParOf" srcId="{1B4F74F4-CF93-7D45-B855-92D481AFEF70}" destId="{C128801C-0E51-A045-9D9F-B4C62807C8CE}" srcOrd="0" destOrd="0" presId="urn:microsoft.com/office/officeart/2005/8/layout/hierarchy3"/>
    <dgm:cxn modelId="{E790F588-826C-1148-AA6B-066C3654E27D}" type="presParOf" srcId="{C128801C-0E51-A045-9D9F-B4C62807C8CE}" destId="{D40627E3-322E-5344-B5FD-E031EA7C7852}" srcOrd="0" destOrd="0" presId="urn:microsoft.com/office/officeart/2005/8/layout/hierarchy3"/>
    <dgm:cxn modelId="{817D07D2-B2D2-834C-978F-70D823A7B067}" type="presParOf" srcId="{C128801C-0E51-A045-9D9F-B4C62807C8CE}" destId="{E468FDC3-4FC8-7C48-B48E-1FCCBCE41ADD}" srcOrd="1" destOrd="0" presId="urn:microsoft.com/office/officeart/2005/8/layout/hierarchy3"/>
    <dgm:cxn modelId="{0ED18B5F-9E03-284D-BB08-81F75FC32023}" type="presParOf" srcId="{1B4F74F4-CF93-7D45-B855-92D481AFEF70}" destId="{21A56BF2-241A-4B40-8A07-886168EAF8D1}" srcOrd="1" destOrd="0" presId="urn:microsoft.com/office/officeart/2005/8/layout/hierarchy3"/>
    <dgm:cxn modelId="{CA0762A3-885D-264A-B138-B058D85D375D}" type="presParOf" srcId="{21A56BF2-241A-4B40-8A07-886168EAF8D1}" destId="{B1F443E7-3013-584C-9617-A60842A44B35}" srcOrd="0" destOrd="0" presId="urn:microsoft.com/office/officeart/2005/8/layout/hierarchy3"/>
    <dgm:cxn modelId="{5C756840-9E7F-CC41-9CA5-B240FABFAAD5}" type="presParOf" srcId="{21A56BF2-241A-4B40-8A07-886168EAF8D1}" destId="{07E18C62-FD9E-7945-A11D-21A224DB3F63}" srcOrd="1" destOrd="0" presId="urn:microsoft.com/office/officeart/2005/8/layout/hierarchy3"/>
    <dgm:cxn modelId="{BE4739CC-7906-D04E-B912-0E89F7E51706}" type="presParOf" srcId="{21A56BF2-241A-4B40-8A07-886168EAF8D1}" destId="{9DBFB838-DAEF-F94C-B037-A9372C323B9F}" srcOrd="2" destOrd="0" presId="urn:microsoft.com/office/officeart/2005/8/layout/hierarchy3"/>
    <dgm:cxn modelId="{D1BF9B0A-91E6-6E42-BAD9-9D84A206E07B}" type="presParOf" srcId="{21A56BF2-241A-4B40-8A07-886168EAF8D1}" destId="{DA3C796C-6A54-6144-B152-A9052DFC418D}" srcOrd="3" destOrd="0" presId="urn:microsoft.com/office/officeart/2005/8/layout/hierarchy3"/>
    <dgm:cxn modelId="{C10B96DD-6815-9640-9F8C-C09784A7C0BA}" type="presParOf" srcId="{21A56BF2-241A-4B40-8A07-886168EAF8D1}" destId="{7C83C25B-E42B-3C49-8611-459C51A1C904}" srcOrd="4" destOrd="0" presId="urn:microsoft.com/office/officeart/2005/8/layout/hierarchy3"/>
    <dgm:cxn modelId="{7CCD0803-1DE5-E84F-8C75-D72E1270A84B}" type="presParOf" srcId="{21A56BF2-241A-4B40-8A07-886168EAF8D1}" destId="{C266205B-AC41-BD4F-BB8F-00D3C196EFF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A27A84-23D5-404B-8970-18493FE42D62}">
      <dsp:nvSpPr>
        <dsp:cNvPr id="0" name=""/>
        <dsp:cNvSpPr/>
      </dsp:nvSpPr>
      <dsp:spPr>
        <a:xfrm>
          <a:off x="3507223" y="2249588"/>
          <a:ext cx="4054832" cy="750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0749"/>
              </a:lnTo>
              <a:lnTo>
                <a:pt x="4054832" y="450749"/>
              </a:lnTo>
              <a:lnTo>
                <a:pt x="4054832" y="750980"/>
              </a:lnTo>
            </a:path>
          </a:pathLst>
        </a:custGeom>
        <a:noFill/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617E1E-017C-9A4D-954C-B6CDE58560C5}">
      <dsp:nvSpPr>
        <dsp:cNvPr id="0" name=""/>
        <dsp:cNvSpPr/>
      </dsp:nvSpPr>
      <dsp:spPr>
        <a:xfrm>
          <a:off x="3507223" y="2249588"/>
          <a:ext cx="93755" cy="750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0749"/>
              </a:lnTo>
              <a:lnTo>
                <a:pt x="93755" y="450749"/>
              </a:lnTo>
              <a:lnTo>
                <a:pt x="93755" y="750980"/>
              </a:lnTo>
            </a:path>
          </a:pathLst>
        </a:custGeom>
        <a:noFill/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22822-7E1C-8E4A-90AA-19C61F8F5CF8}">
      <dsp:nvSpPr>
        <dsp:cNvPr id="0" name=""/>
        <dsp:cNvSpPr/>
      </dsp:nvSpPr>
      <dsp:spPr>
        <a:xfrm>
          <a:off x="1886783" y="191628"/>
          <a:ext cx="3240881" cy="20579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49072-0AE8-5243-B026-07095A2EA716}">
      <dsp:nvSpPr>
        <dsp:cNvPr id="0" name=""/>
        <dsp:cNvSpPr/>
      </dsp:nvSpPr>
      <dsp:spPr>
        <a:xfrm>
          <a:off x="2246881" y="533721"/>
          <a:ext cx="3240881" cy="2057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We have used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 DP mechanisms</a:t>
          </a:r>
          <a:endParaRPr lang="en-US" sz="1800" kern="1200" dirty="0"/>
        </a:p>
      </dsp:txBody>
      <dsp:txXfrm>
        <a:off x="2307157" y="593997"/>
        <a:ext cx="3120329" cy="1937407"/>
      </dsp:txXfrm>
    </dsp:sp>
    <dsp:sp modelId="{73F3445F-49DA-044A-8CA9-F9DB817CC5AE}">
      <dsp:nvSpPr>
        <dsp:cNvPr id="0" name=""/>
        <dsp:cNvSpPr/>
      </dsp:nvSpPr>
      <dsp:spPr>
        <a:xfrm>
          <a:off x="1980538" y="3000569"/>
          <a:ext cx="3240881" cy="205795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6B9EEC-754B-FC41-95EC-6896F49EF26A}">
      <dsp:nvSpPr>
        <dsp:cNvPr id="0" name=""/>
        <dsp:cNvSpPr/>
      </dsp:nvSpPr>
      <dsp:spPr>
        <a:xfrm>
          <a:off x="2340636" y="3342662"/>
          <a:ext cx="3240881" cy="2057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C00000"/>
              </a:solidFill>
            </a:rPr>
            <a:t>Truncated Gumbel Mechanism:</a:t>
          </a:r>
          <a:r>
            <a:rPr lang="en-US" sz="1500" kern="1200" dirty="0">
              <a:solidFill>
                <a:srgbClr val="C00000"/>
              </a:solidFill>
            </a:rPr>
            <a:t> </a:t>
          </a:r>
          <a:endParaRPr lang="en-US" sz="1200" kern="1200" dirty="0">
            <a:solidFill>
              <a:srgbClr val="C00000"/>
            </a:solidFill>
          </a:endParaRP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Gumbel Distribution: </a:t>
          </a:r>
          <a:r>
            <a:rPr lang="en-US" sz="1500" b="0" kern="1200" dirty="0"/>
            <a:t>Noise sampled here.</a:t>
          </a:r>
          <a:r>
            <a:rPr lang="en-US" sz="1500" b="1" kern="1200" dirty="0"/>
            <a:t>
Truncation: </a:t>
          </a:r>
          <a:r>
            <a:rPr lang="en-US" sz="1500" b="0" kern="1200" dirty="0"/>
            <a:t>Limits noise range to maintain utility.</a:t>
          </a:r>
        </a:p>
      </dsp:txBody>
      <dsp:txXfrm>
        <a:off x="2400912" y="3402938"/>
        <a:ext cx="3120329" cy="1937407"/>
      </dsp:txXfrm>
    </dsp:sp>
    <dsp:sp modelId="{314D4FB6-DEE1-E34F-AD73-531A273B5C75}">
      <dsp:nvSpPr>
        <dsp:cNvPr id="0" name=""/>
        <dsp:cNvSpPr/>
      </dsp:nvSpPr>
      <dsp:spPr>
        <a:xfrm>
          <a:off x="5941615" y="3000569"/>
          <a:ext cx="3240881" cy="205795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93AB7-A64A-CA48-8324-E46F1CC7EEF0}">
      <dsp:nvSpPr>
        <dsp:cNvPr id="0" name=""/>
        <dsp:cNvSpPr/>
      </dsp:nvSpPr>
      <dsp:spPr>
        <a:xfrm>
          <a:off x="6301713" y="3342662"/>
          <a:ext cx="3240881" cy="2057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C00000"/>
              </a:solidFill>
            </a:rPr>
            <a:t>Multivariate Calibrate Mechanism</a:t>
          </a:r>
          <a:r>
            <a:rPr lang="en-US" sz="1500" kern="1200" dirty="0">
              <a:solidFill>
                <a:srgbClr val="C00000"/>
              </a:solidFill>
            </a:rPr>
            <a:t>:</a:t>
          </a:r>
          <a:endParaRPr lang="en-US" sz="1500" b="0" i="0" u="none" kern="1200" dirty="0">
            <a:solidFill>
              <a:srgbClr val="C00000"/>
            </a:solidFill>
          </a:endParaRP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500" b="0" i="0" u="none" kern="1200" dirty="0"/>
            <a:t>Add correlated noise using </a:t>
          </a:r>
          <a:r>
            <a:rPr lang="en-US" sz="1500" b="1" i="0" u="none" kern="1200" dirty="0"/>
            <a:t>multivariate </a:t>
          </a:r>
          <a:r>
            <a:rPr lang="en-US" sz="1500" b="1" i="0" u="none" kern="1200"/>
            <a:t>Laplace </a:t>
          </a:r>
          <a:r>
            <a:rPr lang="en-US" sz="1500" b="0" i="0" u="none" kern="1200"/>
            <a:t>distribution.</a:t>
          </a:r>
          <a:endParaRPr lang="en-US" sz="1500" b="0" i="0" u="none" kern="1200" dirty="0"/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en-US" sz="1500" kern="1200" dirty="0"/>
        </a:p>
      </dsp:txBody>
      <dsp:txXfrm>
        <a:off x="6361989" y="3402938"/>
        <a:ext cx="3120329" cy="193740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C199E-90A9-4DF2-AAAE-405FF6ABEEB8}">
      <dsp:nvSpPr>
        <dsp:cNvPr id="0" name=""/>
        <dsp:cNvSpPr/>
      </dsp:nvSpPr>
      <dsp:spPr>
        <a:xfrm>
          <a:off x="1063037" y="326933"/>
          <a:ext cx="1512000" cy="1512000"/>
        </a:xfrm>
        <a:prstGeom prst="mathMultiply">
          <a:avLst/>
        </a:prstGeom>
        <a:solidFill>
          <a:srgbClr val="FF0000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E043B-13D0-479A-99AE-D00822339050}">
      <dsp:nvSpPr>
        <dsp:cNvPr id="0" name=""/>
        <dsp:cNvSpPr/>
      </dsp:nvSpPr>
      <dsp:spPr>
        <a:xfrm>
          <a:off x="1063037" y="2043046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Limitations</a:t>
          </a:r>
        </a:p>
      </dsp:txBody>
      <dsp:txXfrm>
        <a:off x="1063037" y="2043046"/>
        <a:ext cx="4320000" cy="648000"/>
      </dsp:txXfrm>
    </dsp:sp>
    <dsp:sp modelId="{31673ADD-FFB4-418D-88F3-C2FCA9B1EB67}">
      <dsp:nvSpPr>
        <dsp:cNvPr id="0" name=""/>
        <dsp:cNvSpPr/>
      </dsp:nvSpPr>
      <dsp:spPr>
        <a:xfrm>
          <a:off x="1063037" y="2785982"/>
          <a:ext cx="4320000" cy="2287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700" kern="1200" dirty="0"/>
            <a:t>Use of </a:t>
          </a:r>
          <a:r>
            <a:rPr lang="en-US" sz="1700" b="1" kern="1200" dirty="0"/>
            <a:t>only 2 DP mechanisms</a:t>
          </a:r>
          <a:r>
            <a:rPr lang="en-US" sz="1700" kern="1200" dirty="0"/>
            <a:t>
</a:t>
          </a:r>
          <a:r>
            <a:rPr lang="en-US" sz="1700" b="1" kern="1200" dirty="0"/>
            <a:t>Computational constraints</a:t>
          </a:r>
          <a:r>
            <a:rPr lang="en-US" sz="1700" kern="1200" dirty="0"/>
            <a:t>, therefore only T5 small model is used
Analysis restricted to Wikipedia and Yelp datasets, </a:t>
          </a:r>
          <a:r>
            <a:rPr lang="en-US" sz="1700" b="1" kern="1200" dirty="0"/>
            <a:t>without examining sensitive or specific information</a:t>
          </a:r>
        </a:p>
      </dsp:txBody>
      <dsp:txXfrm>
        <a:off x="1063037" y="2785982"/>
        <a:ext cx="4320000" cy="2287758"/>
      </dsp:txXfrm>
    </dsp:sp>
    <dsp:sp modelId="{65A9A1FE-5AE3-411E-A641-26F318C40FB4}">
      <dsp:nvSpPr>
        <dsp:cNvPr id="0" name=""/>
        <dsp:cNvSpPr/>
      </dsp:nvSpPr>
      <dsp:spPr>
        <a:xfrm>
          <a:off x="6139037" y="326933"/>
          <a:ext cx="1512000" cy="151200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910D32-7DB4-485C-97E2-7B5BA4EC204C}">
      <dsp:nvSpPr>
        <dsp:cNvPr id="0" name=""/>
        <dsp:cNvSpPr/>
      </dsp:nvSpPr>
      <dsp:spPr>
        <a:xfrm>
          <a:off x="6139037" y="2043046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Future Work</a:t>
          </a:r>
        </a:p>
      </dsp:txBody>
      <dsp:txXfrm>
        <a:off x="6139037" y="2043046"/>
        <a:ext cx="4320000" cy="648000"/>
      </dsp:txXfrm>
    </dsp:sp>
    <dsp:sp modelId="{ADE50048-2A54-40AC-8D87-117ECFF325C3}">
      <dsp:nvSpPr>
        <dsp:cNvPr id="0" name=""/>
        <dsp:cNvSpPr/>
      </dsp:nvSpPr>
      <dsp:spPr>
        <a:xfrm>
          <a:off x="6139037" y="2785982"/>
          <a:ext cx="4320000" cy="2287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Additional DP mechanisms </a:t>
          </a:r>
          <a:r>
            <a:rPr lang="en-US" sz="1700" kern="1200" dirty="0"/>
            <a:t>can be explored.
</a:t>
          </a:r>
          <a:r>
            <a:rPr lang="en-US" sz="1700" b="1" kern="1200" dirty="0"/>
            <a:t>More advanced </a:t>
          </a:r>
          <a:r>
            <a:rPr lang="en-US" sz="1700" b="1" kern="1200" dirty="0" err="1"/>
            <a:t>adversatial</a:t>
          </a:r>
          <a:r>
            <a:rPr lang="en-US" sz="1700" b="1" kern="1200" dirty="0"/>
            <a:t> models </a:t>
          </a:r>
          <a:r>
            <a:rPr lang="en-US" sz="1700" kern="1200" dirty="0"/>
            <a:t>can be evaluated.
</a:t>
          </a:r>
          <a:r>
            <a:rPr lang="en-US" sz="1700" b="1" kern="1200" dirty="0"/>
            <a:t>Testing</a:t>
          </a:r>
          <a:r>
            <a:rPr lang="en-US" sz="1700" kern="1200" dirty="0"/>
            <a:t> can focus </a:t>
          </a:r>
          <a:r>
            <a:rPr lang="en-US" sz="1700" b="1" kern="1200" dirty="0"/>
            <a:t>on datasets </a:t>
          </a:r>
          <a:r>
            <a:rPr lang="en-US" sz="1700" kern="1200" dirty="0"/>
            <a:t>containing </a:t>
          </a:r>
          <a:r>
            <a:rPr lang="en-US" sz="1700" b="1" kern="1200" dirty="0"/>
            <a:t>sensitive</a:t>
          </a:r>
          <a:r>
            <a:rPr lang="en-US" sz="1700" kern="1200" dirty="0"/>
            <a:t> information.
</a:t>
          </a:r>
          <a:r>
            <a:rPr lang="en-US" sz="1700" b="1" kern="1200" dirty="0"/>
            <a:t>Word-level tokenizers </a:t>
          </a:r>
          <a:r>
            <a:rPr lang="en-US" sz="1700" kern="1200" dirty="0"/>
            <a:t>and consistent embeddings with DP mechanisms can be tested in adversarial models.</a:t>
          </a:r>
        </a:p>
      </dsp:txBody>
      <dsp:txXfrm>
        <a:off x="6139037" y="2785982"/>
        <a:ext cx="4320000" cy="228775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30D17-3014-4EDD-8966-33BB66A61A76}">
      <dsp:nvSpPr>
        <dsp:cNvPr id="0" name=""/>
        <dsp:cNvSpPr/>
      </dsp:nvSpPr>
      <dsp:spPr>
        <a:xfrm>
          <a:off x="0" y="1747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FFBFBE-8101-4A6D-B5EB-33C42BD16DD0}">
      <dsp:nvSpPr>
        <dsp:cNvPr id="0" name=""/>
        <dsp:cNvSpPr/>
      </dsp:nvSpPr>
      <dsp:spPr>
        <a:xfrm>
          <a:off x="225192" y="169245"/>
          <a:ext cx="409441" cy="4094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09E2F8-DE8E-40BF-928E-20744A6194F5}">
      <dsp:nvSpPr>
        <dsp:cNvPr id="0" name=""/>
        <dsp:cNvSpPr/>
      </dsp:nvSpPr>
      <dsp:spPr>
        <a:xfrm>
          <a:off x="859826" y="1747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 specific word</a:t>
          </a:r>
          <a:r>
            <a:rPr lang="en-DE" sz="1500" kern="1200" dirty="0"/>
            <a:t>–</a:t>
          </a:r>
          <a:r>
            <a:rPr lang="en-US" sz="1500" kern="1200" dirty="0"/>
            <a:t>level mechanism will be chosen and dataset with this mechanism will be created. </a:t>
          </a:r>
        </a:p>
      </dsp:txBody>
      <dsp:txXfrm>
        <a:off x="859826" y="1747"/>
        <a:ext cx="4800140" cy="744438"/>
      </dsp:txXfrm>
    </dsp:sp>
    <dsp:sp modelId="{D515AFE5-17EC-49A8-96B2-E65AE77279CE}">
      <dsp:nvSpPr>
        <dsp:cNvPr id="0" name=""/>
        <dsp:cNvSpPr/>
      </dsp:nvSpPr>
      <dsp:spPr>
        <a:xfrm>
          <a:off x="0" y="932295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A3C3B-18D1-49BD-8F7F-41D7712DAE2C}">
      <dsp:nvSpPr>
        <dsp:cNvPr id="0" name=""/>
        <dsp:cNvSpPr/>
      </dsp:nvSpPr>
      <dsp:spPr>
        <a:xfrm>
          <a:off x="225192" y="1099794"/>
          <a:ext cx="409441" cy="409441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FD4D3-9D8A-4E26-B730-016770AC2ECA}">
      <dsp:nvSpPr>
        <dsp:cNvPr id="0" name=""/>
        <dsp:cNvSpPr/>
      </dsp:nvSpPr>
      <dsp:spPr>
        <a:xfrm>
          <a:off x="859826" y="932295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Dataset consists of original text and the obfuscated text.</a:t>
          </a:r>
        </a:p>
      </dsp:txBody>
      <dsp:txXfrm>
        <a:off x="859826" y="932295"/>
        <a:ext cx="4800140" cy="744438"/>
      </dsp:txXfrm>
    </dsp:sp>
    <dsp:sp modelId="{48B157E5-029C-4426-8B42-4F1C61132947}">
      <dsp:nvSpPr>
        <dsp:cNvPr id="0" name=""/>
        <dsp:cNvSpPr/>
      </dsp:nvSpPr>
      <dsp:spPr>
        <a:xfrm>
          <a:off x="0" y="1862843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8CCB87-EBC8-402B-81DE-1974EE32E26D}">
      <dsp:nvSpPr>
        <dsp:cNvPr id="0" name=""/>
        <dsp:cNvSpPr/>
      </dsp:nvSpPr>
      <dsp:spPr>
        <a:xfrm>
          <a:off x="225192" y="2030342"/>
          <a:ext cx="409441" cy="409441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4A99CC-A7B7-467E-B7AF-AED7793E9F97}">
      <dsp:nvSpPr>
        <dsp:cNvPr id="0" name=""/>
        <dsp:cNvSpPr/>
      </dsp:nvSpPr>
      <dsp:spPr>
        <a:xfrm>
          <a:off x="859826" y="1862843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The metrics to be used for training the adversary NLP model will be determined.</a:t>
          </a:r>
        </a:p>
      </dsp:txBody>
      <dsp:txXfrm>
        <a:off x="859826" y="1862843"/>
        <a:ext cx="4800140" cy="744438"/>
      </dsp:txXfrm>
    </dsp:sp>
    <dsp:sp modelId="{F58FAA6A-8C6B-43CC-8277-5C30690E61CF}">
      <dsp:nvSpPr>
        <dsp:cNvPr id="0" name=""/>
        <dsp:cNvSpPr/>
      </dsp:nvSpPr>
      <dsp:spPr>
        <a:xfrm>
          <a:off x="0" y="2793392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795D01-877C-4A57-8CFD-EE85A41E6C9F}">
      <dsp:nvSpPr>
        <dsp:cNvPr id="0" name=""/>
        <dsp:cNvSpPr/>
      </dsp:nvSpPr>
      <dsp:spPr>
        <a:xfrm>
          <a:off x="225192" y="2960891"/>
          <a:ext cx="409441" cy="4094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0E2227-EBBF-4C43-84BD-C73A32FEC4B0}">
      <dsp:nvSpPr>
        <dsp:cNvPr id="0" name=""/>
        <dsp:cNvSpPr/>
      </dsp:nvSpPr>
      <dsp:spPr>
        <a:xfrm>
          <a:off x="859826" y="2793392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Different adversary NLP models with hyperparameters will be tested with cross-validation.</a:t>
          </a:r>
        </a:p>
      </dsp:txBody>
      <dsp:txXfrm>
        <a:off x="859826" y="2793392"/>
        <a:ext cx="4800140" cy="744438"/>
      </dsp:txXfrm>
    </dsp:sp>
    <dsp:sp modelId="{BCBFEF6E-BA82-481A-993E-DB4E29B40E19}">
      <dsp:nvSpPr>
        <dsp:cNvPr id="0" name=""/>
        <dsp:cNvSpPr/>
      </dsp:nvSpPr>
      <dsp:spPr>
        <a:xfrm>
          <a:off x="0" y="3723940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4B6756-A0AB-410A-85BF-F60F2EC2DB6B}">
      <dsp:nvSpPr>
        <dsp:cNvPr id="0" name=""/>
        <dsp:cNvSpPr/>
      </dsp:nvSpPr>
      <dsp:spPr>
        <a:xfrm>
          <a:off x="225192" y="3891439"/>
          <a:ext cx="409441" cy="40944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01F9FB-30E5-4880-8AC9-145752E8261D}">
      <dsp:nvSpPr>
        <dsp:cNvPr id="0" name=""/>
        <dsp:cNvSpPr/>
      </dsp:nvSpPr>
      <dsp:spPr>
        <a:xfrm>
          <a:off x="859826" y="3723940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Hyperparameter selections and finetuning will be done.</a:t>
          </a:r>
        </a:p>
      </dsp:txBody>
      <dsp:txXfrm>
        <a:off x="859826" y="3723940"/>
        <a:ext cx="4800140" cy="744438"/>
      </dsp:txXfrm>
    </dsp:sp>
    <dsp:sp modelId="{FAC33FA1-5FB1-4BF6-815C-C7EC52683C0D}">
      <dsp:nvSpPr>
        <dsp:cNvPr id="0" name=""/>
        <dsp:cNvSpPr/>
      </dsp:nvSpPr>
      <dsp:spPr>
        <a:xfrm>
          <a:off x="0" y="4654489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945E9-1C88-464B-9FE4-AA7F74516B6B}">
      <dsp:nvSpPr>
        <dsp:cNvPr id="0" name=""/>
        <dsp:cNvSpPr/>
      </dsp:nvSpPr>
      <dsp:spPr>
        <a:xfrm>
          <a:off x="225192" y="4821987"/>
          <a:ext cx="409441" cy="40944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149E1E-CA90-46D4-950C-51D5EB58F801}">
      <dsp:nvSpPr>
        <dsp:cNvPr id="0" name=""/>
        <dsp:cNvSpPr/>
      </dsp:nvSpPr>
      <dsp:spPr>
        <a:xfrm>
          <a:off x="859826" y="4654489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The best model will be chosen.</a:t>
          </a:r>
        </a:p>
      </dsp:txBody>
      <dsp:txXfrm>
        <a:off x="859826" y="4654489"/>
        <a:ext cx="4800140" cy="744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7CB00-C190-4EE6-9762-5C39948ED87F}">
      <dsp:nvSpPr>
        <dsp:cNvPr id="0" name=""/>
        <dsp:cNvSpPr/>
      </dsp:nvSpPr>
      <dsp:spPr>
        <a:xfrm>
          <a:off x="2548566" y="866587"/>
          <a:ext cx="2196000" cy="2196000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AAF611-2CB7-49D3-A2A9-532796D95CBF}">
      <dsp:nvSpPr>
        <dsp:cNvPr id="0" name=""/>
        <dsp:cNvSpPr/>
      </dsp:nvSpPr>
      <dsp:spPr>
        <a:xfrm>
          <a:off x="3016566" y="1334587"/>
          <a:ext cx="1260000" cy="126000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1D352E-BFE7-44D0-AC49-706CDA055C99}">
      <dsp:nvSpPr>
        <dsp:cNvPr id="0" name=""/>
        <dsp:cNvSpPr/>
      </dsp:nvSpPr>
      <dsp:spPr>
        <a:xfrm>
          <a:off x="1846566" y="3746587"/>
          <a:ext cx="36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cap="none" baseline="0" dirty="0">
              <a:latin typeface="+mj-lt"/>
            </a:rPr>
            <a:t>Train Phase: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cap="none" baseline="0" dirty="0">
              <a:latin typeface="+mj-lt"/>
            </a:rPr>
            <a:t>Train an adversary model</a:t>
          </a:r>
        </a:p>
      </dsp:txBody>
      <dsp:txXfrm>
        <a:off x="1846566" y="3746587"/>
        <a:ext cx="3600000" cy="787500"/>
      </dsp:txXfrm>
    </dsp:sp>
    <dsp:sp modelId="{3DDDB946-6127-4DFB-91ED-E02C2168E582}">
      <dsp:nvSpPr>
        <dsp:cNvPr id="0" name=""/>
        <dsp:cNvSpPr/>
      </dsp:nvSpPr>
      <dsp:spPr>
        <a:xfrm>
          <a:off x="6778566" y="866587"/>
          <a:ext cx="2196000" cy="2196000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B9B6F4-E7FB-4A30-9D2B-DCC75982D9B0}">
      <dsp:nvSpPr>
        <dsp:cNvPr id="0" name=""/>
        <dsp:cNvSpPr/>
      </dsp:nvSpPr>
      <dsp:spPr>
        <a:xfrm>
          <a:off x="7246566" y="1334587"/>
          <a:ext cx="1260000" cy="1260000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52E180-BD63-42FB-AF49-F3A5A19905CB}">
      <dsp:nvSpPr>
        <dsp:cNvPr id="0" name=""/>
        <dsp:cNvSpPr/>
      </dsp:nvSpPr>
      <dsp:spPr>
        <a:xfrm>
          <a:off x="6076566" y="3746587"/>
          <a:ext cx="36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cap="none" baseline="0" dirty="0"/>
            <a:t>Evaluation Phase: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cap="none" baseline="0" dirty="0"/>
            <a:t>Evaluate the adversary model</a:t>
          </a:r>
          <a:br>
            <a:rPr lang="en-US" sz="1600" kern="1200" cap="none" baseline="0" dirty="0"/>
          </a:br>
          <a:r>
            <a:rPr lang="en-US" sz="1600" kern="1200" cap="none" baseline="0" dirty="0"/>
            <a:t>on obfuscated sets</a:t>
          </a:r>
        </a:p>
      </dsp:txBody>
      <dsp:txXfrm>
        <a:off x="6076566" y="3746587"/>
        <a:ext cx="3600000" cy="787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525B1F-2BDB-2140-BE5B-8B9FA141307C}">
      <dsp:nvSpPr>
        <dsp:cNvPr id="0" name=""/>
        <dsp:cNvSpPr/>
      </dsp:nvSpPr>
      <dsp:spPr>
        <a:xfrm>
          <a:off x="1406" y="648493"/>
          <a:ext cx="3291217" cy="164560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General Test</a:t>
          </a:r>
          <a:endParaRPr lang="en-US" sz="2000" kern="1200" dirty="0"/>
        </a:p>
      </dsp:txBody>
      <dsp:txXfrm>
        <a:off x="49604" y="696691"/>
        <a:ext cx="3194821" cy="1549212"/>
      </dsp:txXfrm>
    </dsp:sp>
    <dsp:sp modelId="{68E773AE-2165-AA44-8635-134C87E1E3C3}">
      <dsp:nvSpPr>
        <dsp:cNvPr id="0" name=""/>
        <dsp:cNvSpPr/>
      </dsp:nvSpPr>
      <dsp:spPr>
        <a:xfrm>
          <a:off x="330528" y="2294102"/>
          <a:ext cx="329121" cy="123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206"/>
              </a:lnTo>
              <a:lnTo>
                <a:pt x="329121" y="1234206"/>
              </a:lnTo>
            </a:path>
          </a:pathLst>
        </a:custGeom>
        <a:noFill/>
        <a:ln w="1079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FAAB9-CB97-E044-A206-6574B8C3C1E9}">
      <dsp:nvSpPr>
        <dsp:cNvPr id="0" name=""/>
        <dsp:cNvSpPr/>
      </dsp:nvSpPr>
      <dsp:spPr>
        <a:xfrm>
          <a:off x="659650" y="2705504"/>
          <a:ext cx="2632974" cy="16456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C00000"/>
              </a:solidFill>
            </a:rPr>
            <a:t>Why ?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To see how resilient is DP mechanism in general against a </a:t>
          </a:r>
          <a:r>
            <a:rPr lang="en-US" sz="1800" kern="1200" dirty="0" err="1"/>
            <a:t>deobfuscation</a:t>
          </a:r>
          <a:r>
            <a:rPr lang="en-US" sz="1800" kern="1200" dirty="0"/>
            <a:t> attack</a:t>
          </a:r>
        </a:p>
      </dsp:txBody>
      <dsp:txXfrm>
        <a:off x="707848" y="2753702"/>
        <a:ext cx="2536578" cy="1549212"/>
      </dsp:txXfrm>
    </dsp:sp>
    <dsp:sp modelId="{32B0F272-E3E4-3642-802A-CEC871CDC724}">
      <dsp:nvSpPr>
        <dsp:cNvPr id="0" name=""/>
        <dsp:cNvSpPr/>
      </dsp:nvSpPr>
      <dsp:spPr>
        <a:xfrm>
          <a:off x="4115428" y="648493"/>
          <a:ext cx="3291217" cy="164560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156101"/>
            <a:satOff val="4199"/>
            <a:lumOff val="1190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Epsilon Test</a:t>
          </a:r>
          <a:endParaRPr lang="en-US" sz="2000" kern="1200" dirty="0"/>
        </a:p>
      </dsp:txBody>
      <dsp:txXfrm>
        <a:off x="4163626" y="696691"/>
        <a:ext cx="3194821" cy="1549212"/>
      </dsp:txXfrm>
    </dsp:sp>
    <dsp:sp modelId="{507AACDA-31B0-4346-8F62-D9815B7DF1E6}">
      <dsp:nvSpPr>
        <dsp:cNvPr id="0" name=""/>
        <dsp:cNvSpPr/>
      </dsp:nvSpPr>
      <dsp:spPr>
        <a:xfrm>
          <a:off x="4444550" y="2294102"/>
          <a:ext cx="329121" cy="123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206"/>
              </a:lnTo>
              <a:lnTo>
                <a:pt x="329121" y="1234206"/>
              </a:lnTo>
            </a:path>
          </a:pathLst>
        </a:custGeom>
        <a:noFill/>
        <a:ln w="1079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B4EB35-D04E-8443-A6AF-98B157096C07}">
      <dsp:nvSpPr>
        <dsp:cNvPr id="0" name=""/>
        <dsp:cNvSpPr/>
      </dsp:nvSpPr>
      <dsp:spPr>
        <a:xfrm>
          <a:off x="4773672" y="2705504"/>
          <a:ext cx="2632974" cy="16456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shade val="80000"/>
              <a:hueOff val="-156101"/>
              <a:satOff val="4199"/>
              <a:lumOff val="119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C00000"/>
              </a:solidFill>
            </a:rPr>
            <a:t>Why ?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To see how resilience of DP mechanism changes per </a:t>
          </a:r>
          <a:r>
            <a:rPr lang="en-GB" sz="1800" kern="1200" dirty="0"/>
            <a:t>𝜺</a:t>
          </a:r>
          <a:endParaRPr lang="en-US" sz="1800" kern="1200" dirty="0"/>
        </a:p>
      </dsp:txBody>
      <dsp:txXfrm>
        <a:off x="4821870" y="2753702"/>
        <a:ext cx="2536578" cy="1549212"/>
      </dsp:txXfrm>
    </dsp:sp>
    <dsp:sp modelId="{1A0799EB-FEEB-FE4B-B18D-CF90465288DF}">
      <dsp:nvSpPr>
        <dsp:cNvPr id="0" name=""/>
        <dsp:cNvSpPr/>
      </dsp:nvSpPr>
      <dsp:spPr>
        <a:xfrm>
          <a:off x="8229450" y="648493"/>
          <a:ext cx="3291217" cy="164560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312202"/>
            <a:satOff val="8398"/>
            <a:lumOff val="2381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/>
            <a:t>Deobfuscation</a:t>
          </a:r>
          <a:r>
            <a:rPr lang="en-GB" sz="2000" kern="1200" dirty="0"/>
            <a:t> Test</a:t>
          </a:r>
          <a:endParaRPr lang="en-US" sz="2000" kern="1200" dirty="0"/>
        </a:p>
      </dsp:txBody>
      <dsp:txXfrm>
        <a:off x="8277648" y="696691"/>
        <a:ext cx="3194821" cy="1549212"/>
      </dsp:txXfrm>
    </dsp:sp>
    <dsp:sp modelId="{25E703B5-275C-AC46-BB48-6F2E5175C287}">
      <dsp:nvSpPr>
        <dsp:cNvPr id="0" name=""/>
        <dsp:cNvSpPr/>
      </dsp:nvSpPr>
      <dsp:spPr>
        <a:xfrm>
          <a:off x="8558572" y="2294102"/>
          <a:ext cx="329121" cy="1434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4740"/>
              </a:lnTo>
              <a:lnTo>
                <a:pt x="329121" y="1434740"/>
              </a:lnTo>
            </a:path>
          </a:pathLst>
        </a:custGeom>
        <a:noFill/>
        <a:ln w="1079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BFD3DA-5B0F-F54C-BACA-85D4565A7B5A}">
      <dsp:nvSpPr>
        <dsp:cNvPr id="0" name=""/>
        <dsp:cNvSpPr/>
      </dsp:nvSpPr>
      <dsp:spPr>
        <a:xfrm>
          <a:off x="8887694" y="2705504"/>
          <a:ext cx="2632974" cy="204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shade val="80000"/>
              <a:hueOff val="-312202"/>
              <a:satOff val="8398"/>
              <a:lumOff val="238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C00000"/>
              </a:solidFill>
            </a:rPr>
            <a:t>Why ?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To see if text generation models are more prone to errors after an initial incorrectly predicted word earlier in the sentence.</a:t>
          </a:r>
        </a:p>
      </dsp:txBody>
      <dsp:txXfrm>
        <a:off x="8947639" y="2765449"/>
        <a:ext cx="2513084" cy="19267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AFD9A-BF21-894D-920A-79CD55502A31}">
      <dsp:nvSpPr>
        <dsp:cNvPr id="0" name=""/>
        <dsp:cNvSpPr/>
      </dsp:nvSpPr>
      <dsp:spPr>
        <a:xfrm rot="5400000">
          <a:off x="2662672" y="-1289976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Familiarity with the DP Mechanism is Advantages for Attackers</a:t>
          </a:r>
        </a:p>
      </dsp:txBody>
      <dsp:txXfrm rot="-5400000">
        <a:off x="1266554" y="146666"/>
        <a:ext cx="3581854" cy="749094"/>
      </dsp:txXfrm>
    </dsp:sp>
    <dsp:sp modelId="{B903CAAD-C109-E04E-BFCE-12F1E7C4A059}">
      <dsp:nvSpPr>
        <dsp:cNvPr id="0" name=""/>
        <dsp:cNvSpPr/>
      </dsp:nvSpPr>
      <dsp:spPr>
        <a:xfrm>
          <a:off x="771033" y="237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>
        <a:off x="795222" y="26562"/>
        <a:ext cx="447143" cy="989300"/>
      </dsp:txXfrm>
    </dsp:sp>
    <dsp:sp modelId="{2BF97522-14F2-5D41-9633-3EB9F006554C}">
      <dsp:nvSpPr>
        <dsp:cNvPr id="0" name=""/>
        <dsp:cNvSpPr/>
      </dsp:nvSpPr>
      <dsp:spPr>
        <a:xfrm rot="5400000">
          <a:off x="2662672" y="-200414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Significance of Training Dataset Similarity to the Test Set</a:t>
          </a:r>
        </a:p>
      </dsp:txBody>
      <dsp:txXfrm rot="-5400000">
        <a:off x="1266554" y="1236228"/>
        <a:ext cx="3581854" cy="749094"/>
      </dsp:txXfrm>
    </dsp:sp>
    <dsp:sp modelId="{326A2D25-6A77-D448-BDE2-9BA56BB49C49}">
      <dsp:nvSpPr>
        <dsp:cNvPr id="0" name=""/>
        <dsp:cNvSpPr/>
      </dsp:nvSpPr>
      <dsp:spPr>
        <a:xfrm>
          <a:off x="771033" y="1091935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>
        <a:off x="795222" y="1116124"/>
        <a:ext cx="447143" cy="989300"/>
      </dsp:txXfrm>
    </dsp:sp>
    <dsp:sp modelId="{00CD8EC0-331F-CF49-B9DC-2A9DB8141ED5}">
      <dsp:nvSpPr>
        <dsp:cNvPr id="0" name=""/>
        <dsp:cNvSpPr/>
      </dsp:nvSpPr>
      <dsp:spPr>
        <a:xfrm rot="5400000">
          <a:off x="2662672" y="889148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Epsilon Knowledge is Negligible for Adversaries</a:t>
          </a:r>
        </a:p>
      </dsp:txBody>
      <dsp:txXfrm rot="-5400000">
        <a:off x="1266554" y="2325790"/>
        <a:ext cx="3581854" cy="749094"/>
      </dsp:txXfrm>
    </dsp:sp>
    <dsp:sp modelId="{D89A8C71-8495-664A-BA66-0C2E1480D901}">
      <dsp:nvSpPr>
        <dsp:cNvPr id="0" name=""/>
        <dsp:cNvSpPr/>
      </dsp:nvSpPr>
      <dsp:spPr>
        <a:xfrm>
          <a:off x="771033" y="2181498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>
        <a:off x="795222" y="2205687"/>
        <a:ext cx="447143" cy="989300"/>
      </dsp:txXfrm>
    </dsp:sp>
    <dsp:sp modelId="{EF519E5B-D11D-0044-9D9C-773BC574F300}">
      <dsp:nvSpPr>
        <dsp:cNvPr id="0" name=""/>
        <dsp:cNvSpPr/>
      </dsp:nvSpPr>
      <dsp:spPr>
        <a:xfrm rot="5400000">
          <a:off x="2662672" y="1978710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Importance Lies in Obfuscation Percentage, Not Location</a:t>
          </a:r>
        </a:p>
      </dsp:txBody>
      <dsp:txXfrm rot="-5400000">
        <a:off x="1266554" y="3415352"/>
        <a:ext cx="3581854" cy="749094"/>
      </dsp:txXfrm>
    </dsp:sp>
    <dsp:sp modelId="{1912CDB1-4C3C-AC4F-8A45-51A3F9B0CA5E}">
      <dsp:nvSpPr>
        <dsp:cNvPr id="0" name=""/>
        <dsp:cNvSpPr/>
      </dsp:nvSpPr>
      <dsp:spPr>
        <a:xfrm>
          <a:off x="771033" y="3271060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>
        <a:off x="795222" y="3295249"/>
        <a:ext cx="447143" cy="989300"/>
      </dsp:txXfrm>
    </dsp:sp>
    <dsp:sp modelId="{D1456DE6-8571-0445-9500-4F055783521C}">
      <dsp:nvSpPr>
        <dsp:cNvPr id="0" name=""/>
        <dsp:cNvSpPr/>
      </dsp:nvSpPr>
      <dsp:spPr>
        <a:xfrm rot="5400000">
          <a:off x="2662672" y="3068272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Absence of Error Accumulation in Text Generation Models</a:t>
          </a:r>
        </a:p>
      </dsp:txBody>
      <dsp:txXfrm rot="-5400000">
        <a:off x="1266554" y="4504914"/>
        <a:ext cx="3581854" cy="749094"/>
      </dsp:txXfrm>
    </dsp:sp>
    <dsp:sp modelId="{EAC21FB5-0314-7141-9B87-5B6B19D289C3}">
      <dsp:nvSpPr>
        <dsp:cNvPr id="0" name=""/>
        <dsp:cNvSpPr/>
      </dsp:nvSpPr>
      <dsp:spPr>
        <a:xfrm>
          <a:off x="771033" y="436062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5</a:t>
          </a:r>
        </a:p>
      </dsp:txBody>
      <dsp:txXfrm>
        <a:off x="795222" y="4384812"/>
        <a:ext cx="447143" cy="9893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AFD9A-BF21-894D-920A-79CD55502A31}">
      <dsp:nvSpPr>
        <dsp:cNvPr id="0" name=""/>
        <dsp:cNvSpPr/>
      </dsp:nvSpPr>
      <dsp:spPr>
        <a:xfrm rot="5400000">
          <a:off x="2662672" y="-1289976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Familiarity with the DP Mechanism is Advantages for Attackers</a:t>
          </a:r>
        </a:p>
      </dsp:txBody>
      <dsp:txXfrm rot="-5400000">
        <a:off x="1266554" y="146666"/>
        <a:ext cx="3581854" cy="749094"/>
      </dsp:txXfrm>
    </dsp:sp>
    <dsp:sp modelId="{B903CAAD-C109-E04E-BFCE-12F1E7C4A059}">
      <dsp:nvSpPr>
        <dsp:cNvPr id="0" name=""/>
        <dsp:cNvSpPr/>
      </dsp:nvSpPr>
      <dsp:spPr>
        <a:xfrm>
          <a:off x="771033" y="237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>
        <a:off x="795222" y="26562"/>
        <a:ext cx="447143" cy="989300"/>
      </dsp:txXfrm>
    </dsp:sp>
    <dsp:sp modelId="{2BF97522-14F2-5D41-9633-3EB9F006554C}">
      <dsp:nvSpPr>
        <dsp:cNvPr id="0" name=""/>
        <dsp:cNvSpPr/>
      </dsp:nvSpPr>
      <dsp:spPr>
        <a:xfrm rot="5400000">
          <a:off x="2662672" y="-200414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Significance of Training Dataset Similarity to the Test Set</a:t>
          </a:r>
        </a:p>
      </dsp:txBody>
      <dsp:txXfrm rot="-5400000">
        <a:off x="1266554" y="1236228"/>
        <a:ext cx="3581854" cy="749094"/>
      </dsp:txXfrm>
    </dsp:sp>
    <dsp:sp modelId="{326A2D25-6A77-D448-BDE2-9BA56BB49C49}">
      <dsp:nvSpPr>
        <dsp:cNvPr id="0" name=""/>
        <dsp:cNvSpPr/>
      </dsp:nvSpPr>
      <dsp:spPr>
        <a:xfrm>
          <a:off x="771033" y="1091935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>
        <a:off x="795222" y="1116124"/>
        <a:ext cx="447143" cy="989300"/>
      </dsp:txXfrm>
    </dsp:sp>
    <dsp:sp modelId="{00CD8EC0-331F-CF49-B9DC-2A9DB8141ED5}">
      <dsp:nvSpPr>
        <dsp:cNvPr id="0" name=""/>
        <dsp:cNvSpPr/>
      </dsp:nvSpPr>
      <dsp:spPr>
        <a:xfrm rot="5400000">
          <a:off x="2662672" y="889148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Epsilon Knowledge is Negligible for Adversaries</a:t>
          </a:r>
        </a:p>
      </dsp:txBody>
      <dsp:txXfrm rot="-5400000">
        <a:off x="1266554" y="2325790"/>
        <a:ext cx="3581854" cy="749094"/>
      </dsp:txXfrm>
    </dsp:sp>
    <dsp:sp modelId="{D89A8C71-8495-664A-BA66-0C2E1480D901}">
      <dsp:nvSpPr>
        <dsp:cNvPr id="0" name=""/>
        <dsp:cNvSpPr/>
      </dsp:nvSpPr>
      <dsp:spPr>
        <a:xfrm>
          <a:off x="771033" y="2181498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>
        <a:off x="795222" y="2205687"/>
        <a:ext cx="447143" cy="989300"/>
      </dsp:txXfrm>
    </dsp:sp>
    <dsp:sp modelId="{EF519E5B-D11D-0044-9D9C-773BC574F300}">
      <dsp:nvSpPr>
        <dsp:cNvPr id="0" name=""/>
        <dsp:cNvSpPr/>
      </dsp:nvSpPr>
      <dsp:spPr>
        <a:xfrm rot="5400000">
          <a:off x="2662672" y="1978710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Importance Lies in Obfuscation Percentage, Not Location</a:t>
          </a:r>
        </a:p>
      </dsp:txBody>
      <dsp:txXfrm rot="-5400000">
        <a:off x="1266554" y="3415352"/>
        <a:ext cx="3581854" cy="749094"/>
      </dsp:txXfrm>
    </dsp:sp>
    <dsp:sp modelId="{1912CDB1-4C3C-AC4F-8A45-51A3F9B0CA5E}">
      <dsp:nvSpPr>
        <dsp:cNvPr id="0" name=""/>
        <dsp:cNvSpPr/>
      </dsp:nvSpPr>
      <dsp:spPr>
        <a:xfrm>
          <a:off x="771033" y="3271060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>
        <a:off x="795222" y="3295249"/>
        <a:ext cx="447143" cy="989300"/>
      </dsp:txXfrm>
    </dsp:sp>
    <dsp:sp modelId="{D1456DE6-8571-0445-9500-4F055783521C}">
      <dsp:nvSpPr>
        <dsp:cNvPr id="0" name=""/>
        <dsp:cNvSpPr/>
      </dsp:nvSpPr>
      <dsp:spPr>
        <a:xfrm rot="5400000">
          <a:off x="2662672" y="3068272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Absence of Error Accumulation in Text Generation Models</a:t>
          </a:r>
        </a:p>
      </dsp:txBody>
      <dsp:txXfrm rot="-5400000">
        <a:off x="1266554" y="4504914"/>
        <a:ext cx="3581854" cy="749094"/>
      </dsp:txXfrm>
    </dsp:sp>
    <dsp:sp modelId="{EAC21FB5-0314-7141-9B87-5B6B19D289C3}">
      <dsp:nvSpPr>
        <dsp:cNvPr id="0" name=""/>
        <dsp:cNvSpPr/>
      </dsp:nvSpPr>
      <dsp:spPr>
        <a:xfrm>
          <a:off x="771033" y="436062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5</a:t>
          </a:r>
        </a:p>
      </dsp:txBody>
      <dsp:txXfrm>
        <a:off x="795222" y="4384812"/>
        <a:ext cx="447143" cy="9893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AFD9A-BF21-894D-920A-79CD55502A31}">
      <dsp:nvSpPr>
        <dsp:cNvPr id="0" name=""/>
        <dsp:cNvSpPr/>
      </dsp:nvSpPr>
      <dsp:spPr>
        <a:xfrm rot="5400000">
          <a:off x="2662672" y="-1289976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Familiarity with the DP Mechanism is Advantages for Attackers</a:t>
          </a:r>
        </a:p>
      </dsp:txBody>
      <dsp:txXfrm rot="-5400000">
        <a:off x="1266554" y="146666"/>
        <a:ext cx="3581854" cy="749094"/>
      </dsp:txXfrm>
    </dsp:sp>
    <dsp:sp modelId="{B903CAAD-C109-E04E-BFCE-12F1E7C4A059}">
      <dsp:nvSpPr>
        <dsp:cNvPr id="0" name=""/>
        <dsp:cNvSpPr/>
      </dsp:nvSpPr>
      <dsp:spPr>
        <a:xfrm>
          <a:off x="771033" y="237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>
        <a:off x="795222" y="26562"/>
        <a:ext cx="447143" cy="989300"/>
      </dsp:txXfrm>
    </dsp:sp>
    <dsp:sp modelId="{2BF97522-14F2-5D41-9633-3EB9F006554C}">
      <dsp:nvSpPr>
        <dsp:cNvPr id="0" name=""/>
        <dsp:cNvSpPr/>
      </dsp:nvSpPr>
      <dsp:spPr>
        <a:xfrm rot="5400000">
          <a:off x="2662672" y="-200414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Significance of Training Dataset Similarity to the Test Set</a:t>
          </a:r>
        </a:p>
      </dsp:txBody>
      <dsp:txXfrm rot="-5400000">
        <a:off x="1266554" y="1236228"/>
        <a:ext cx="3581854" cy="749094"/>
      </dsp:txXfrm>
    </dsp:sp>
    <dsp:sp modelId="{326A2D25-6A77-D448-BDE2-9BA56BB49C49}">
      <dsp:nvSpPr>
        <dsp:cNvPr id="0" name=""/>
        <dsp:cNvSpPr/>
      </dsp:nvSpPr>
      <dsp:spPr>
        <a:xfrm>
          <a:off x="771033" y="1091935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>
        <a:off x="795222" y="1116124"/>
        <a:ext cx="447143" cy="989300"/>
      </dsp:txXfrm>
    </dsp:sp>
    <dsp:sp modelId="{00CD8EC0-331F-CF49-B9DC-2A9DB8141ED5}">
      <dsp:nvSpPr>
        <dsp:cNvPr id="0" name=""/>
        <dsp:cNvSpPr/>
      </dsp:nvSpPr>
      <dsp:spPr>
        <a:xfrm rot="5400000">
          <a:off x="2662672" y="889148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Epsilon Knowledge is Negligible for Adversaries</a:t>
          </a:r>
        </a:p>
      </dsp:txBody>
      <dsp:txXfrm rot="-5400000">
        <a:off x="1266554" y="2325790"/>
        <a:ext cx="3581854" cy="749094"/>
      </dsp:txXfrm>
    </dsp:sp>
    <dsp:sp modelId="{D89A8C71-8495-664A-BA66-0C2E1480D901}">
      <dsp:nvSpPr>
        <dsp:cNvPr id="0" name=""/>
        <dsp:cNvSpPr/>
      </dsp:nvSpPr>
      <dsp:spPr>
        <a:xfrm>
          <a:off x="771033" y="2181498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>
        <a:off x="795222" y="2205687"/>
        <a:ext cx="447143" cy="989300"/>
      </dsp:txXfrm>
    </dsp:sp>
    <dsp:sp modelId="{EF519E5B-D11D-0044-9D9C-773BC574F300}">
      <dsp:nvSpPr>
        <dsp:cNvPr id="0" name=""/>
        <dsp:cNvSpPr/>
      </dsp:nvSpPr>
      <dsp:spPr>
        <a:xfrm rot="5400000">
          <a:off x="2662672" y="1978710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Importance Lies in Obfuscation Percentage, Not Location</a:t>
          </a:r>
        </a:p>
      </dsp:txBody>
      <dsp:txXfrm rot="-5400000">
        <a:off x="1266554" y="3415352"/>
        <a:ext cx="3581854" cy="749094"/>
      </dsp:txXfrm>
    </dsp:sp>
    <dsp:sp modelId="{1912CDB1-4C3C-AC4F-8A45-51A3F9B0CA5E}">
      <dsp:nvSpPr>
        <dsp:cNvPr id="0" name=""/>
        <dsp:cNvSpPr/>
      </dsp:nvSpPr>
      <dsp:spPr>
        <a:xfrm>
          <a:off x="771033" y="3271060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>
        <a:off x="795222" y="3295249"/>
        <a:ext cx="447143" cy="989300"/>
      </dsp:txXfrm>
    </dsp:sp>
    <dsp:sp modelId="{D1456DE6-8571-0445-9500-4F055783521C}">
      <dsp:nvSpPr>
        <dsp:cNvPr id="0" name=""/>
        <dsp:cNvSpPr/>
      </dsp:nvSpPr>
      <dsp:spPr>
        <a:xfrm rot="5400000">
          <a:off x="2662672" y="3068272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Absence of Error Accumulation in Text Generation Models</a:t>
          </a:r>
        </a:p>
      </dsp:txBody>
      <dsp:txXfrm rot="-5400000">
        <a:off x="1266554" y="4504914"/>
        <a:ext cx="3581854" cy="749094"/>
      </dsp:txXfrm>
    </dsp:sp>
    <dsp:sp modelId="{EAC21FB5-0314-7141-9B87-5B6B19D289C3}">
      <dsp:nvSpPr>
        <dsp:cNvPr id="0" name=""/>
        <dsp:cNvSpPr/>
      </dsp:nvSpPr>
      <dsp:spPr>
        <a:xfrm>
          <a:off x="771033" y="436062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5</a:t>
          </a:r>
        </a:p>
      </dsp:txBody>
      <dsp:txXfrm>
        <a:off x="795222" y="4384812"/>
        <a:ext cx="447143" cy="9893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AFD9A-BF21-894D-920A-79CD55502A31}">
      <dsp:nvSpPr>
        <dsp:cNvPr id="0" name=""/>
        <dsp:cNvSpPr/>
      </dsp:nvSpPr>
      <dsp:spPr>
        <a:xfrm rot="5400000">
          <a:off x="2662672" y="-1289976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Familiarity with the DP Mechanism is Advantages for Attackers</a:t>
          </a:r>
        </a:p>
      </dsp:txBody>
      <dsp:txXfrm rot="-5400000">
        <a:off x="1266554" y="146666"/>
        <a:ext cx="3581854" cy="749094"/>
      </dsp:txXfrm>
    </dsp:sp>
    <dsp:sp modelId="{B903CAAD-C109-E04E-BFCE-12F1E7C4A059}">
      <dsp:nvSpPr>
        <dsp:cNvPr id="0" name=""/>
        <dsp:cNvSpPr/>
      </dsp:nvSpPr>
      <dsp:spPr>
        <a:xfrm>
          <a:off x="771033" y="237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>
        <a:off x="795222" y="26562"/>
        <a:ext cx="447143" cy="989300"/>
      </dsp:txXfrm>
    </dsp:sp>
    <dsp:sp modelId="{2BF97522-14F2-5D41-9633-3EB9F006554C}">
      <dsp:nvSpPr>
        <dsp:cNvPr id="0" name=""/>
        <dsp:cNvSpPr/>
      </dsp:nvSpPr>
      <dsp:spPr>
        <a:xfrm rot="5400000">
          <a:off x="2662672" y="-200414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Significance of Training Dataset Similarity to the Test Set</a:t>
          </a:r>
        </a:p>
      </dsp:txBody>
      <dsp:txXfrm rot="-5400000">
        <a:off x="1266554" y="1236228"/>
        <a:ext cx="3581854" cy="749094"/>
      </dsp:txXfrm>
    </dsp:sp>
    <dsp:sp modelId="{326A2D25-6A77-D448-BDE2-9BA56BB49C49}">
      <dsp:nvSpPr>
        <dsp:cNvPr id="0" name=""/>
        <dsp:cNvSpPr/>
      </dsp:nvSpPr>
      <dsp:spPr>
        <a:xfrm>
          <a:off x="771033" y="1091935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>
        <a:off x="795222" y="1116124"/>
        <a:ext cx="447143" cy="989300"/>
      </dsp:txXfrm>
    </dsp:sp>
    <dsp:sp modelId="{00CD8EC0-331F-CF49-B9DC-2A9DB8141ED5}">
      <dsp:nvSpPr>
        <dsp:cNvPr id="0" name=""/>
        <dsp:cNvSpPr/>
      </dsp:nvSpPr>
      <dsp:spPr>
        <a:xfrm rot="5400000">
          <a:off x="2662672" y="889148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Epsilon Knowledge is Negligible for Adversaries</a:t>
          </a:r>
        </a:p>
      </dsp:txBody>
      <dsp:txXfrm rot="-5400000">
        <a:off x="1266554" y="2325790"/>
        <a:ext cx="3581854" cy="749094"/>
      </dsp:txXfrm>
    </dsp:sp>
    <dsp:sp modelId="{D89A8C71-8495-664A-BA66-0C2E1480D901}">
      <dsp:nvSpPr>
        <dsp:cNvPr id="0" name=""/>
        <dsp:cNvSpPr/>
      </dsp:nvSpPr>
      <dsp:spPr>
        <a:xfrm>
          <a:off x="771033" y="2181498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>
        <a:off x="795222" y="2205687"/>
        <a:ext cx="447143" cy="989300"/>
      </dsp:txXfrm>
    </dsp:sp>
    <dsp:sp modelId="{EF519E5B-D11D-0044-9D9C-773BC574F300}">
      <dsp:nvSpPr>
        <dsp:cNvPr id="0" name=""/>
        <dsp:cNvSpPr/>
      </dsp:nvSpPr>
      <dsp:spPr>
        <a:xfrm rot="5400000">
          <a:off x="2662672" y="1978710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Importance Lies in Obfuscation Percentage, Not Location</a:t>
          </a:r>
        </a:p>
      </dsp:txBody>
      <dsp:txXfrm rot="-5400000">
        <a:off x="1266554" y="3415352"/>
        <a:ext cx="3581854" cy="749094"/>
      </dsp:txXfrm>
    </dsp:sp>
    <dsp:sp modelId="{1912CDB1-4C3C-AC4F-8A45-51A3F9B0CA5E}">
      <dsp:nvSpPr>
        <dsp:cNvPr id="0" name=""/>
        <dsp:cNvSpPr/>
      </dsp:nvSpPr>
      <dsp:spPr>
        <a:xfrm>
          <a:off x="771033" y="3271060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>
        <a:off x="795222" y="3295249"/>
        <a:ext cx="447143" cy="989300"/>
      </dsp:txXfrm>
    </dsp:sp>
    <dsp:sp modelId="{D1456DE6-8571-0445-9500-4F055783521C}">
      <dsp:nvSpPr>
        <dsp:cNvPr id="0" name=""/>
        <dsp:cNvSpPr/>
      </dsp:nvSpPr>
      <dsp:spPr>
        <a:xfrm rot="5400000">
          <a:off x="2662672" y="3068272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Absence of Error Accumulation in Text Generation Models</a:t>
          </a:r>
        </a:p>
      </dsp:txBody>
      <dsp:txXfrm rot="-5400000">
        <a:off x="1266554" y="4504914"/>
        <a:ext cx="3581854" cy="749094"/>
      </dsp:txXfrm>
    </dsp:sp>
    <dsp:sp modelId="{EAC21FB5-0314-7141-9B87-5B6B19D289C3}">
      <dsp:nvSpPr>
        <dsp:cNvPr id="0" name=""/>
        <dsp:cNvSpPr/>
      </dsp:nvSpPr>
      <dsp:spPr>
        <a:xfrm>
          <a:off x="771033" y="436062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5</a:t>
          </a:r>
        </a:p>
      </dsp:txBody>
      <dsp:txXfrm>
        <a:off x="795222" y="4384812"/>
        <a:ext cx="447143" cy="9893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AFD9A-BF21-894D-920A-79CD55502A31}">
      <dsp:nvSpPr>
        <dsp:cNvPr id="0" name=""/>
        <dsp:cNvSpPr/>
      </dsp:nvSpPr>
      <dsp:spPr>
        <a:xfrm rot="5400000">
          <a:off x="2662672" y="-1289976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Familiarity with the DP Mechanism is Advantages for Attackers</a:t>
          </a:r>
        </a:p>
      </dsp:txBody>
      <dsp:txXfrm rot="-5400000">
        <a:off x="1266554" y="146666"/>
        <a:ext cx="3581854" cy="749094"/>
      </dsp:txXfrm>
    </dsp:sp>
    <dsp:sp modelId="{B903CAAD-C109-E04E-BFCE-12F1E7C4A059}">
      <dsp:nvSpPr>
        <dsp:cNvPr id="0" name=""/>
        <dsp:cNvSpPr/>
      </dsp:nvSpPr>
      <dsp:spPr>
        <a:xfrm>
          <a:off x="771033" y="237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>
        <a:off x="795222" y="26562"/>
        <a:ext cx="447143" cy="989300"/>
      </dsp:txXfrm>
    </dsp:sp>
    <dsp:sp modelId="{2BF97522-14F2-5D41-9633-3EB9F006554C}">
      <dsp:nvSpPr>
        <dsp:cNvPr id="0" name=""/>
        <dsp:cNvSpPr/>
      </dsp:nvSpPr>
      <dsp:spPr>
        <a:xfrm rot="5400000">
          <a:off x="2662672" y="-200414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Significance of Training Dataset Similarity to the Test Set</a:t>
          </a:r>
        </a:p>
      </dsp:txBody>
      <dsp:txXfrm rot="-5400000">
        <a:off x="1266554" y="1236228"/>
        <a:ext cx="3581854" cy="749094"/>
      </dsp:txXfrm>
    </dsp:sp>
    <dsp:sp modelId="{326A2D25-6A77-D448-BDE2-9BA56BB49C49}">
      <dsp:nvSpPr>
        <dsp:cNvPr id="0" name=""/>
        <dsp:cNvSpPr/>
      </dsp:nvSpPr>
      <dsp:spPr>
        <a:xfrm>
          <a:off x="771033" y="1091935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>
        <a:off x="795222" y="1116124"/>
        <a:ext cx="447143" cy="989300"/>
      </dsp:txXfrm>
    </dsp:sp>
    <dsp:sp modelId="{00CD8EC0-331F-CF49-B9DC-2A9DB8141ED5}">
      <dsp:nvSpPr>
        <dsp:cNvPr id="0" name=""/>
        <dsp:cNvSpPr/>
      </dsp:nvSpPr>
      <dsp:spPr>
        <a:xfrm rot="5400000">
          <a:off x="2662672" y="889148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Epsilon Knowledge is Negligible for Adversaries</a:t>
          </a:r>
        </a:p>
      </dsp:txBody>
      <dsp:txXfrm rot="-5400000">
        <a:off x="1266554" y="2325790"/>
        <a:ext cx="3581854" cy="749094"/>
      </dsp:txXfrm>
    </dsp:sp>
    <dsp:sp modelId="{D89A8C71-8495-664A-BA66-0C2E1480D901}">
      <dsp:nvSpPr>
        <dsp:cNvPr id="0" name=""/>
        <dsp:cNvSpPr/>
      </dsp:nvSpPr>
      <dsp:spPr>
        <a:xfrm>
          <a:off x="771033" y="2181498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>
        <a:off x="795222" y="2205687"/>
        <a:ext cx="447143" cy="989300"/>
      </dsp:txXfrm>
    </dsp:sp>
    <dsp:sp modelId="{EF519E5B-D11D-0044-9D9C-773BC574F300}">
      <dsp:nvSpPr>
        <dsp:cNvPr id="0" name=""/>
        <dsp:cNvSpPr/>
      </dsp:nvSpPr>
      <dsp:spPr>
        <a:xfrm rot="5400000">
          <a:off x="2662672" y="1978710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The Importance Lies in Obfuscation Percentage, Not Location</a:t>
          </a:r>
        </a:p>
      </dsp:txBody>
      <dsp:txXfrm rot="-5400000">
        <a:off x="1266554" y="3415352"/>
        <a:ext cx="3581854" cy="749094"/>
      </dsp:txXfrm>
    </dsp:sp>
    <dsp:sp modelId="{1912CDB1-4C3C-AC4F-8A45-51A3F9B0CA5E}">
      <dsp:nvSpPr>
        <dsp:cNvPr id="0" name=""/>
        <dsp:cNvSpPr/>
      </dsp:nvSpPr>
      <dsp:spPr>
        <a:xfrm>
          <a:off x="771033" y="3271060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>
        <a:off x="795222" y="3295249"/>
        <a:ext cx="447143" cy="989300"/>
      </dsp:txXfrm>
    </dsp:sp>
    <dsp:sp modelId="{D1456DE6-8571-0445-9500-4F055783521C}">
      <dsp:nvSpPr>
        <dsp:cNvPr id="0" name=""/>
        <dsp:cNvSpPr/>
      </dsp:nvSpPr>
      <dsp:spPr>
        <a:xfrm rot="5400000">
          <a:off x="2662672" y="3068272"/>
          <a:ext cx="830142" cy="36223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Absence of Error Accumulation in Text Generation Models</a:t>
          </a:r>
        </a:p>
      </dsp:txBody>
      <dsp:txXfrm rot="-5400000">
        <a:off x="1266554" y="4504914"/>
        <a:ext cx="3581854" cy="749094"/>
      </dsp:txXfrm>
    </dsp:sp>
    <dsp:sp modelId="{EAC21FB5-0314-7141-9B87-5B6B19D289C3}">
      <dsp:nvSpPr>
        <dsp:cNvPr id="0" name=""/>
        <dsp:cNvSpPr/>
      </dsp:nvSpPr>
      <dsp:spPr>
        <a:xfrm>
          <a:off x="771033" y="4360623"/>
          <a:ext cx="495521" cy="1037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5</a:t>
          </a:r>
        </a:p>
      </dsp:txBody>
      <dsp:txXfrm>
        <a:off x="795222" y="4384812"/>
        <a:ext cx="447143" cy="9893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525B1F-2BDB-2140-BE5B-8B9FA141307C}">
      <dsp:nvSpPr>
        <dsp:cNvPr id="0" name=""/>
        <dsp:cNvSpPr/>
      </dsp:nvSpPr>
      <dsp:spPr>
        <a:xfrm>
          <a:off x="249566" y="3049"/>
          <a:ext cx="2259813" cy="1129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What prerequisites must be satisfied in order for an attacker to infer original plaintext from privatized, obfuscated text outputs?</a:t>
          </a:r>
          <a:endParaRPr lang="en-US" sz="1000" kern="1200" dirty="0"/>
        </a:p>
      </dsp:txBody>
      <dsp:txXfrm>
        <a:off x="282660" y="36143"/>
        <a:ext cx="2193625" cy="1063718"/>
      </dsp:txXfrm>
    </dsp:sp>
    <dsp:sp modelId="{68E773AE-2165-AA44-8635-134C87E1E3C3}">
      <dsp:nvSpPr>
        <dsp:cNvPr id="0" name=""/>
        <dsp:cNvSpPr/>
      </dsp:nvSpPr>
      <dsp:spPr>
        <a:xfrm>
          <a:off x="475548" y="1132956"/>
          <a:ext cx="225981" cy="84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430"/>
              </a:lnTo>
              <a:lnTo>
                <a:pt x="225981" y="84743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FAAB9-CB97-E044-A206-6574B8C3C1E9}">
      <dsp:nvSpPr>
        <dsp:cNvPr id="0" name=""/>
        <dsp:cNvSpPr/>
      </dsp:nvSpPr>
      <dsp:spPr>
        <a:xfrm>
          <a:off x="701529" y="1415432"/>
          <a:ext cx="1807850" cy="1129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Train &amp; test set similarity is </a:t>
          </a:r>
          <a:r>
            <a:rPr lang="en-US" sz="1300" b="1" kern="1200" dirty="0"/>
            <a:t>important</a:t>
          </a:r>
        </a:p>
      </dsp:txBody>
      <dsp:txXfrm>
        <a:off x="734623" y="1448526"/>
        <a:ext cx="1741662" cy="1063718"/>
      </dsp:txXfrm>
    </dsp:sp>
    <dsp:sp modelId="{A20BEB63-56A4-AC48-A8C4-D397CE35452E}">
      <dsp:nvSpPr>
        <dsp:cNvPr id="0" name=""/>
        <dsp:cNvSpPr/>
      </dsp:nvSpPr>
      <dsp:spPr>
        <a:xfrm>
          <a:off x="475548" y="1132956"/>
          <a:ext cx="225981" cy="22598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9813"/>
              </a:lnTo>
              <a:lnTo>
                <a:pt x="225981" y="2259813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5EF5AA-E2E6-5D4C-884F-EFC4C30F2879}">
      <dsp:nvSpPr>
        <dsp:cNvPr id="0" name=""/>
        <dsp:cNvSpPr/>
      </dsp:nvSpPr>
      <dsp:spPr>
        <a:xfrm>
          <a:off x="701529" y="2827816"/>
          <a:ext cx="1807850" cy="1129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Knowing DP mechanism is </a:t>
          </a:r>
          <a:r>
            <a:rPr lang="en-US" sz="1300" b="1" kern="1200" dirty="0"/>
            <a:t>beneficial</a:t>
          </a:r>
        </a:p>
      </dsp:txBody>
      <dsp:txXfrm>
        <a:off x="734623" y="2860910"/>
        <a:ext cx="1741662" cy="1063718"/>
      </dsp:txXfrm>
    </dsp:sp>
    <dsp:sp modelId="{1821561B-FCF7-B742-9E97-4B2D0F07B707}">
      <dsp:nvSpPr>
        <dsp:cNvPr id="0" name=""/>
        <dsp:cNvSpPr/>
      </dsp:nvSpPr>
      <dsp:spPr>
        <a:xfrm>
          <a:off x="475548" y="1132956"/>
          <a:ext cx="225981" cy="36721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72197"/>
              </a:lnTo>
              <a:lnTo>
                <a:pt x="225981" y="3672197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2FF8E-88B1-3D40-93FB-1EB4D6C08FDA}">
      <dsp:nvSpPr>
        <dsp:cNvPr id="0" name=""/>
        <dsp:cNvSpPr/>
      </dsp:nvSpPr>
      <dsp:spPr>
        <a:xfrm>
          <a:off x="701529" y="4240199"/>
          <a:ext cx="1807850" cy="1129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Knowing </a:t>
          </a:r>
          <a:r>
            <a:rPr lang="en-GB" sz="1300" kern="1200" dirty="0"/>
            <a:t>𝜺 is </a:t>
          </a:r>
          <a:r>
            <a:rPr lang="en-GB" sz="1300" b="1" kern="1200" dirty="0" err="1"/>
            <a:t>neglig</a:t>
          </a:r>
          <a:r>
            <a:rPr lang="en-US" sz="1300" b="1" kern="1200" dirty="0" err="1"/>
            <a:t>i</a:t>
          </a:r>
          <a:r>
            <a:rPr lang="en-GB" sz="1300" b="1" kern="1200" dirty="0" err="1"/>
            <a:t>ble</a:t>
          </a:r>
          <a:r>
            <a:rPr lang="en-US" sz="1300" b="1" kern="1200" dirty="0"/>
            <a:t> </a:t>
          </a:r>
        </a:p>
      </dsp:txBody>
      <dsp:txXfrm>
        <a:off x="734623" y="4273293"/>
        <a:ext cx="1741662" cy="1063718"/>
      </dsp:txXfrm>
    </dsp:sp>
    <dsp:sp modelId="{32B0F272-E3E4-3642-802A-CEC871CDC724}">
      <dsp:nvSpPr>
        <dsp:cNvPr id="0" name=""/>
        <dsp:cNvSpPr/>
      </dsp:nvSpPr>
      <dsp:spPr>
        <a:xfrm>
          <a:off x="3074333" y="3049"/>
          <a:ext cx="2259813" cy="1129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What specific training methodologies and architectural features are essential for a model to possess the capability to be able to retrieve the original plaintext?</a:t>
          </a:r>
          <a:endParaRPr lang="en-US" sz="1000" kern="1200" dirty="0"/>
        </a:p>
      </dsp:txBody>
      <dsp:txXfrm>
        <a:off x="3107427" y="36143"/>
        <a:ext cx="2193625" cy="1063718"/>
      </dsp:txXfrm>
    </dsp:sp>
    <dsp:sp modelId="{507AACDA-31B0-4346-8F62-D9815B7DF1E6}">
      <dsp:nvSpPr>
        <dsp:cNvPr id="0" name=""/>
        <dsp:cNvSpPr/>
      </dsp:nvSpPr>
      <dsp:spPr>
        <a:xfrm>
          <a:off x="3300315" y="1132956"/>
          <a:ext cx="225981" cy="84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430"/>
              </a:lnTo>
              <a:lnTo>
                <a:pt x="225981" y="84743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B4EB35-D04E-8443-A6AF-98B157096C07}">
      <dsp:nvSpPr>
        <dsp:cNvPr id="0" name=""/>
        <dsp:cNvSpPr/>
      </dsp:nvSpPr>
      <dsp:spPr>
        <a:xfrm>
          <a:off x="3526296" y="1415432"/>
          <a:ext cx="1807850" cy="1129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Text generation </a:t>
          </a:r>
          <a:r>
            <a:rPr lang="en-US" sz="1300" kern="1200" dirty="0"/>
            <a:t>models are </a:t>
          </a:r>
          <a:r>
            <a:rPr lang="en-US" sz="1300" b="1" kern="1200" dirty="0"/>
            <a:t>suitable</a:t>
          </a:r>
          <a:r>
            <a:rPr lang="en-US" sz="1300" kern="1200" dirty="0"/>
            <a:t>. No error accumulation occurs </a:t>
          </a:r>
        </a:p>
      </dsp:txBody>
      <dsp:txXfrm>
        <a:off x="3559390" y="1448526"/>
        <a:ext cx="1741662" cy="1063718"/>
      </dsp:txXfrm>
    </dsp:sp>
    <dsp:sp modelId="{1A0799EB-FEEB-FE4B-B18D-CF90465288DF}">
      <dsp:nvSpPr>
        <dsp:cNvPr id="0" name=""/>
        <dsp:cNvSpPr/>
      </dsp:nvSpPr>
      <dsp:spPr>
        <a:xfrm>
          <a:off x="5899100" y="3049"/>
          <a:ext cx="2259813" cy="1129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What are the suitable metrics to assess how well these models work in terms of recovering the original plaintext?</a:t>
          </a:r>
          <a:endParaRPr lang="en-US" sz="1000" kern="1200" dirty="0"/>
        </a:p>
      </dsp:txBody>
      <dsp:txXfrm>
        <a:off x="5932194" y="36143"/>
        <a:ext cx="2193625" cy="1063718"/>
      </dsp:txXfrm>
    </dsp:sp>
    <dsp:sp modelId="{25E703B5-275C-AC46-BB48-6F2E5175C287}">
      <dsp:nvSpPr>
        <dsp:cNvPr id="0" name=""/>
        <dsp:cNvSpPr/>
      </dsp:nvSpPr>
      <dsp:spPr>
        <a:xfrm>
          <a:off x="6125082" y="1132956"/>
          <a:ext cx="225981" cy="84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430"/>
              </a:lnTo>
              <a:lnTo>
                <a:pt x="225981" y="84743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BFD3DA-5B0F-F54C-BACA-85D4565A7B5A}">
      <dsp:nvSpPr>
        <dsp:cNvPr id="0" name=""/>
        <dsp:cNvSpPr/>
      </dsp:nvSpPr>
      <dsp:spPr>
        <a:xfrm>
          <a:off x="6351063" y="1415432"/>
          <a:ext cx="1807850" cy="1129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The </a:t>
          </a:r>
          <a:r>
            <a:rPr lang="en-US" sz="1300" b="1" kern="1200" dirty="0"/>
            <a:t>ROUGE</a:t>
          </a:r>
          <a:r>
            <a:rPr lang="en-US" sz="1300" kern="1200" dirty="0"/>
            <a:t> score is good for word overlap</a:t>
          </a:r>
        </a:p>
      </dsp:txBody>
      <dsp:txXfrm>
        <a:off x="6384157" y="1448526"/>
        <a:ext cx="1741662" cy="1063718"/>
      </dsp:txXfrm>
    </dsp:sp>
    <dsp:sp modelId="{354D34C3-03D1-7C42-97A0-ED1846ED8498}">
      <dsp:nvSpPr>
        <dsp:cNvPr id="0" name=""/>
        <dsp:cNvSpPr/>
      </dsp:nvSpPr>
      <dsp:spPr>
        <a:xfrm>
          <a:off x="6125082" y="1132956"/>
          <a:ext cx="225981" cy="22598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9813"/>
              </a:lnTo>
              <a:lnTo>
                <a:pt x="225981" y="2259813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81FA06-0733-1542-B46D-FB47134C0566}">
      <dsp:nvSpPr>
        <dsp:cNvPr id="0" name=""/>
        <dsp:cNvSpPr/>
      </dsp:nvSpPr>
      <dsp:spPr>
        <a:xfrm>
          <a:off x="6351063" y="2827816"/>
          <a:ext cx="1807850" cy="1129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The </a:t>
          </a:r>
          <a:r>
            <a:rPr lang="en-US" sz="1300" b="1" kern="1200" dirty="0"/>
            <a:t>cosine similarity </a:t>
          </a:r>
          <a:r>
            <a:rPr lang="en-US" sz="1300" kern="1200" dirty="0"/>
            <a:t>score is good for </a:t>
          </a:r>
          <a:r>
            <a:rPr lang="en-US" sz="1300" b="1" kern="1200" dirty="0"/>
            <a:t>semantic similarity </a:t>
          </a:r>
        </a:p>
      </dsp:txBody>
      <dsp:txXfrm>
        <a:off x="6384157" y="2860910"/>
        <a:ext cx="1741662" cy="1063718"/>
      </dsp:txXfrm>
    </dsp:sp>
    <dsp:sp modelId="{D40627E3-322E-5344-B5FD-E031EA7C7852}">
      <dsp:nvSpPr>
        <dsp:cNvPr id="0" name=""/>
        <dsp:cNvSpPr/>
      </dsp:nvSpPr>
      <dsp:spPr>
        <a:xfrm>
          <a:off x="8723867" y="3049"/>
          <a:ext cx="2259813" cy="1129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How can a benchmark be devised to evaluate and compare the resilience of alternative models trained with word-level differential privacy for privatizing textual inputs against an attacker's attempts to infer the original inputs?</a:t>
          </a:r>
          <a:endParaRPr lang="en-US" sz="1000" kern="1200" dirty="0"/>
        </a:p>
      </dsp:txBody>
      <dsp:txXfrm>
        <a:off x="8756961" y="36143"/>
        <a:ext cx="2193625" cy="1063718"/>
      </dsp:txXfrm>
    </dsp:sp>
    <dsp:sp modelId="{B1F443E7-3013-584C-9617-A60842A44B35}">
      <dsp:nvSpPr>
        <dsp:cNvPr id="0" name=""/>
        <dsp:cNvSpPr/>
      </dsp:nvSpPr>
      <dsp:spPr>
        <a:xfrm>
          <a:off x="8949849" y="1132956"/>
          <a:ext cx="225981" cy="84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430"/>
              </a:lnTo>
              <a:lnTo>
                <a:pt x="225981" y="84743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E18C62-FD9E-7945-A11D-21A224DB3F63}">
      <dsp:nvSpPr>
        <dsp:cNvPr id="0" name=""/>
        <dsp:cNvSpPr/>
      </dsp:nvSpPr>
      <dsp:spPr>
        <a:xfrm>
          <a:off x="9175830" y="1415432"/>
          <a:ext cx="1807850" cy="1129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General test: </a:t>
          </a:r>
          <a:r>
            <a:rPr lang="en-US" sz="1300" kern="1200" dirty="0"/>
            <a:t>classical test on a dataset</a:t>
          </a:r>
        </a:p>
      </dsp:txBody>
      <dsp:txXfrm>
        <a:off x="9208924" y="1448526"/>
        <a:ext cx="1741662" cy="1063718"/>
      </dsp:txXfrm>
    </dsp:sp>
    <dsp:sp modelId="{9DBFB838-DAEF-F94C-B037-A9372C323B9F}">
      <dsp:nvSpPr>
        <dsp:cNvPr id="0" name=""/>
        <dsp:cNvSpPr/>
      </dsp:nvSpPr>
      <dsp:spPr>
        <a:xfrm>
          <a:off x="8949849" y="1132956"/>
          <a:ext cx="225981" cy="22598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9813"/>
              </a:lnTo>
              <a:lnTo>
                <a:pt x="225981" y="2259813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3C796C-6A54-6144-B152-A9052DFC418D}">
      <dsp:nvSpPr>
        <dsp:cNvPr id="0" name=""/>
        <dsp:cNvSpPr/>
      </dsp:nvSpPr>
      <dsp:spPr>
        <a:xfrm>
          <a:off x="9175830" y="2827816"/>
          <a:ext cx="1807850" cy="1129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Epsilon test: </a:t>
          </a:r>
          <a:r>
            <a:rPr lang="en-US" sz="1300" kern="1200" dirty="0"/>
            <a:t>learn DP mechanisms behavior with respect to </a:t>
          </a:r>
          <a:r>
            <a:rPr lang="en-GB" sz="1300" kern="1200" dirty="0"/>
            <a:t>𝜺</a:t>
          </a:r>
          <a:endParaRPr lang="en-US" sz="1300" kern="1200" dirty="0"/>
        </a:p>
      </dsp:txBody>
      <dsp:txXfrm>
        <a:off x="9208924" y="2860910"/>
        <a:ext cx="1741662" cy="1063718"/>
      </dsp:txXfrm>
    </dsp:sp>
    <dsp:sp modelId="{7C83C25B-E42B-3C49-8611-459C51A1C904}">
      <dsp:nvSpPr>
        <dsp:cNvPr id="0" name=""/>
        <dsp:cNvSpPr/>
      </dsp:nvSpPr>
      <dsp:spPr>
        <a:xfrm>
          <a:off x="8949849" y="1132956"/>
          <a:ext cx="225981" cy="36721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72197"/>
              </a:lnTo>
              <a:lnTo>
                <a:pt x="225981" y="3672197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66205B-AC41-BD4F-BB8F-00D3C196EFF6}">
      <dsp:nvSpPr>
        <dsp:cNvPr id="0" name=""/>
        <dsp:cNvSpPr/>
      </dsp:nvSpPr>
      <dsp:spPr>
        <a:xfrm>
          <a:off x="9175830" y="4240199"/>
          <a:ext cx="1807850" cy="1129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Word </a:t>
          </a:r>
          <a:r>
            <a:rPr lang="en-US" sz="1300" b="1" kern="1200" dirty="0" err="1"/>
            <a:t>deobfuscation</a:t>
          </a:r>
          <a:r>
            <a:rPr lang="en-US" sz="1300" b="1" kern="1200" dirty="0"/>
            <a:t> test: </a:t>
          </a:r>
          <a:r>
            <a:rPr lang="en-US" sz="1300" kern="1200" dirty="0"/>
            <a:t>Learn whether your adversarial model architecture has a weakness</a:t>
          </a:r>
        </a:p>
      </dsp:txBody>
      <dsp:txXfrm>
        <a:off x="9208924" y="4273293"/>
        <a:ext cx="1741662" cy="1063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17817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7368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2353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7170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82979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05819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435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33181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6562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85045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4659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Introduction:</a:t>
            </a:r>
            <a:endParaRPr lang="en-US" dirty="0"/>
          </a:p>
          <a:p>
            <a:pPr lvl="1"/>
            <a:r>
              <a:rPr lang="en-US" dirty="0"/>
              <a:t>Current NLP techniques are pivotal in managing text-based tasks within the realm of Big Data.</a:t>
            </a:r>
          </a:p>
          <a:p>
            <a:r>
              <a:rPr lang="en-US" b="1" dirty="0"/>
              <a:t>Privacy Concerns:</a:t>
            </a:r>
            <a:endParaRPr lang="en-US" dirty="0"/>
          </a:p>
          <a:p>
            <a:pPr lvl="1"/>
            <a:r>
              <a:rPr lang="en-US" dirty="0"/>
              <a:t>The integration of NLP methods often involves dealing with private or sensitive data.</a:t>
            </a:r>
          </a:p>
          <a:p>
            <a:pPr lvl="1"/>
            <a:r>
              <a:rPr lang="en-US" dirty="0"/>
              <a:t>The increased attention to privacy in NLP has become imperative.</a:t>
            </a:r>
          </a:p>
          <a:p>
            <a:r>
              <a:rPr lang="en-US" b="1" dirty="0"/>
              <a:t>Differential Privacy (DP):</a:t>
            </a:r>
            <a:endParaRPr lang="en-US" dirty="0"/>
          </a:p>
          <a:p>
            <a:pPr lvl="1"/>
            <a:r>
              <a:rPr lang="en-US" dirty="0"/>
              <a:t>DP emerges as a prominent and extensively studied strategy.</a:t>
            </a:r>
          </a:p>
          <a:p>
            <a:pPr lvl="1"/>
            <a:r>
              <a:rPr lang="en-US" dirty="0"/>
              <a:t>Many researchers focus on incorporating DP into NLP models to enhance privacy.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67207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15605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04943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173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18364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48776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533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99479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8178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6757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Research Gap:</a:t>
            </a:r>
            <a:endParaRPr lang="en-US" dirty="0"/>
          </a:p>
          <a:p>
            <a:pPr lvl="1"/>
            <a:r>
              <a:rPr lang="en-US" dirty="0"/>
              <a:t>Despite advancements, assessing word-level DP mechanisms against adversarial NLP models remains an open research area. </a:t>
            </a:r>
          </a:p>
          <a:p>
            <a:pPr lvl="1"/>
            <a:r>
              <a:rPr lang="en-US" dirty="0"/>
              <a:t>Be more specific</a:t>
            </a:r>
          </a:p>
          <a:p>
            <a:pPr lvl="1"/>
            <a:r>
              <a:rPr lang="en-US" dirty="0" err="1"/>
              <a:t>Mentıon</a:t>
            </a:r>
            <a:r>
              <a:rPr lang="en-US" dirty="0"/>
              <a:t> the before, Task specific </a:t>
            </a:r>
            <a:r>
              <a:rPr lang="en-US" dirty="0" err="1"/>
              <a:t>mazbe</a:t>
            </a:r>
            <a:r>
              <a:rPr lang="en-US" dirty="0"/>
              <a:t> and not like </a:t>
            </a:r>
            <a:r>
              <a:rPr lang="en-US" dirty="0" err="1"/>
              <a:t>lıterallz</a:t>
            </a:r>
            <a:r>
              <a:rPr lang="en-US" dirty="0"/>
              <a:t> </a:t>
            </a:r>
            <a:r>
              <a:rPr lang="en-US" dirty="0" err="1"/>
              <a:t>mımıckıng</a:t>
            </a:r>
            <a:endParaRPr lang="en-US" dirty="0"/>
          </a:p>
          <a:p>
            <a:r>
              <a:rPr lang="en-US" b="1" dirty="0"/>
              <a:t>Thesis Objective:</a:t>
            </a:r>
            <a:endParaRPr lang="en-US" dirty="0"/>
          </a:p>
          <a:p>
            <a:pPr lvl="1"/>
            <a:r>
              <a:rPr lang="en-US" dirty="0"/>
              <a:t>The thesis aims to investigate unveil privacy, specifically targeting the revelation of original text inputs from privatized, obfuscated text outputs generated by word-level DP mechanisms.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3420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50138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30667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29410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6758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4188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3461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1049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7452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6288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8115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83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/>
              <a:t>240617 Furkan Yilmaz MT Final: Assessing the Resilience of Word-Level Differential Privacy Mechanisms: An Adversarial Approach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8" Type="http://schemas.openxmlformats.org/officeDocument/2006/relationships/image" Target="../media/image400.png"/><Relationship Id="rId3" Type="http://schemas.openxmlformats.org/officeDocument/2006/relationships/image" Target="../media/image360.png"/><Relationship Id="rId21" Type="http://schemas.openxmlformats.org/officeDocument/2006/relationships/image" Target="../media/image18.png"/><Relationship Id="rId7" Type="http://schemas.openxmlformats.org/officeDocument/2006/relationships/image" Target="../media/image23.png"/><Relationship Id="rId17" Type="http://schemas.openxmlformats.org/officeDocument/2006/relationships/image" Target="../media/image39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8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81.png"/><Relationship Id="rId15" Type="http://schemas.openxmlformats.org/officeDocument/2006/relationships/image" Target="../media/image370.png"/><Relationship Id="rId19" Type="http://schemas.openxmlformats.org/officeDocument/2006/relationships/image" Target="../media/image410.png"/><Relationship Id="rId4" Type="http://schemas.openxmlformats.org/officeDocument/2006/relationships/image" Target="../media/image371.png"/><Relationship Id="rId22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27.svg"/><Relationship Id="rId3" Type="http://schemas.openxmlformats.org/officeDocument/2006/relationships/image" Target="../media/image8.png"/><Relationship Id="rId7" Type="http://schemas.openxmlformats.org/officeDocument/2006/relationships/image" Target="../media/image372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1.png"/><Relationship Id="rId11" Type="http://schemas.openxmlformats.org/officeDocument/2006/relationships/image" Target="../media/image41.png"/><Relationship Id="rId5" Type="http://schemas.openxmlformats.org/officeDocument/2006/relationships/image" Target="../media/image25.png"/><Relationship Id="rId10" Type="http://schemas.openxmlformats.org/officeDocument/2006/relationships/image" Target="../media/image40.png"/><Relationship Id="rId4" Type="http://schemas.openxmlformats.org/officeDocument/2006/relationships/image" Target="../media/image22.png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32.svg"/><Relationship Id="rId7" Type="http://schemas.openxmlformats.org/officeDocument/2006/relationships/image" Target="../media/image5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45.png"/><Relationship Id="rId4" Type="http://schemas.openxmlformats.org/officeDocument/2006/relationships/image" Target="../media/image33.png"/><Relationship Id="rId9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8.png"/><Relationship Id="rId7" Type="http://schemas.openxmlformats.org/officeDocument/2006/relationships/image" Target="../media/image372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1.png"/><Relationship Id="rId11" Type="http://schemas.openxmlformats.org/officeDocument/2006/relationships/image" Target="../media/image41.png"/><Relationship Id="rId5" Type="http://schemas.openxmlformats.org/officeDocument/2006/relationships/image" Target="../media/image25.png"/><Relationship Id="rId10" Type="http://schemas.openxmlformats.org/officeDocument/2006/relationships/image" Target="../media/image40.png"/><Relationship Id="rId4" Type="http://schemas.openxmlformats.org/officeDocument/2006/relationships/image" Target="../media/image22.pn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5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0.png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5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0.png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11" Type="http://schemas.openxmlformats.org/officeDocument/2006/relationships/image" Target="../media/image63.svg"/><Relationship Id="rId5" Type="http://schemas.openxmlformats.org/officeDocument/2006/relationships/image" Target="../media/image22.png"/><Relationship Id="rId10" Type="http://schemas.openxmlformats.org/officeDocument/2006/relationships/image" Target="../media/image62.png"/><Relationship Id="rId4" Type="http://schemas.openxmlformats.org/officeDocument/2006/relationships/image" Target="../media/image27.svg"/><Relationship Id="rId9" Type="http://schemas.openxmlformats.org/officeDocument/2006/relationships/image" Target="../media/image19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8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19.png"/><Relationship Id="rId12" Type="http://schemas.openxmlformats.org/officeDocument/2006/relationships/image" Target="../media/image70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1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1.xml"/><Relationship Id="rId10" Type="http://schemas.openxmlformats.org/officeDocument/2006/relationships/image" Target="../media/image25.png"/><Relationship Id="rId4" Type="http://schemas.openxmlformats.org/officeDocument/2006/relationships/diagramQuickStyle" Target="../diagrams/quickStyle11.xml"/><Relationship Id="rId9" Type="http://schemas.openxmlformats.org/officeDocument/2006/relationships/image" Target="../media/image23.png"/><Relationship Id="rId14" Type="http://schemas.openxmlformats.org/officeDocument/2006/relationships/image" Target="../media/image7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microsoft.com/office/2018/10/relationships/comments" Target="../comments/modernComment_2D2_9142680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matthes.in.tum.de/pages/ste22z023rd3/BEAMS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matthes.in.tum.de/pages/co7fr625vwih/Ha13g-Current-Tool-Support-for-Metrics-in-Enterprise-Architecture-Management" TargetMode="External"/><Relationship Id="rId5" Type="http://schemas.openxmlformats.org/officeDocument/2006/relationships/hyperlink" Target="https://wwwmatthes.in.tum.de/pages/19kw70p0u5vwv/EAM-KPI-Catalog" TargetMode="External"/><Relationship Id="rId4" Type="http://schemas.openxmlformats.org/officeDocument/2006/relationships/hyperlink" Target="https://wwwmatthes.in.tum.de/pages/3b4t6l34g936/EAM-Pattern-Catalog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3046198"/>
            <a:ext cx="11432843" cy="1172217"/>
          </a:xfrm>
        </p:spPr>
        <p:txBody>
          <a:bodyPr/>
          <a:lstStyle/>
          <a:p>
            <a:r>
              <a:rPr lang="en-GB" i="1" dirty="0"/>
              <a:t>Assessing the Resilience of Word-Level Differential Privacy Mechanisms: </a:t>
            </a:r>
            <a:r>
              <a:rPr lang="en-US" i="1" dirty="0">
                <a:effectLst/>
                <a:ea typeface="Times New Roman" panose="02020603050405020304" pitchFamily="18" charset="0"/>
              </a:rPr>
              <a:t>An Adversarial Approach</a:t>
            </a:r>
            <a:endParaRPr lang="de-DE" i="1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Furkan Yilmaz</a:t>
            </a:r>
          </a:p>
        </p:txBody>
      </p:sp>
      <p:sp>
        <p:nvSpPr>
          <p:cNvPr id="11" name="Textplatzhalter 15"/>
          <p:cNvSpPr txBox="1">
            <a:spLocks/>
          </p:cNvSpPr>
          <p:nvPr/>
        </p:nvSpPr>
        <p:spPr bwMode="auto">
          <a:xfrm>
            <a:off x="5922819" y="4210928"/>
            <a:ext cx="5941396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80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r"/>
            <a:r>
              <a:rPr lang="en-AU" kern="0" dirty="0"/>
              <a:t>17/6/2024, Master’s Thesis Final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AE4A7B-9839-C3D6-B439-7A283DF9B6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2352FB-10DB-1F9F-82C4-54FB0D015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7933F-A86D-380E-01DA-F39D4EC96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B96C9E22-1B76-46A8-871B-C48D8E59C6FA}" type="slidenum">
              <a:rPr lang="de-DE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10</a:t>
            </a:fld>
            <a:endParaRPr lang="de-DE" kern="120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3" name="TextBox 10">
            <a:extLst>
              <a:ext uri="{FF2B5EF4-FFF2-40B4-BE49-F238E27FC236}">
                <a16:creationId xmlns:a16="http://schemas.microsoft.com/office/drawing/2014/main" id="{52D193FE-2E9E-BC42-4347-8B6094F879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7601960"/>
              </p:ext>
            </p:extLst>
          </p:nvPr>
        </p:nvGraphicFramePr>
        <p:xfrm>
          <a:off x="334434" y="981076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itle 2">
            <a:extLst>
              <a:ext uri="{FF2B5EF4-FFF2-40B4-BE49-F238E27FC236}">
                <a16:creationId xmlns:a16="http://schemas.microsoft.com/office/drawing/2014/main" id="{BAA657C1-691E-30FF-6E06-288A2385F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An Overview</a:t>
            </a:r>
          </a:p>
        </p:txBody>
      </p:sp>
    </p:spTree>
    <p:extLst>
      <p:ext uri="{BB962C8B-B14F-4D97-AF65-F5344CB8AC3E}">
        <p14:creationId xmlns:p14="http://schemas.microsoft.com/office/powerpoint/2010/main" val="22156346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527CB00-C190-4EE6-9762-5C39948ED8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E9AAF611-2CB7-49D3-A2A9-532796D95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71D352E-BFE7-44D0-AC49-706CDA055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3DDDB946-6127-4DFB-91ED-E02C2168E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4B9B6F4-E7FB-4A30-9D2B-DCC75982D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A752E180-BD63-42FB-AF49-F3A5A19905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B900CA8-F9AC-B8E2-03A6-7567A04F826F}"/>
              </a:ext>
            </a:extLst>
          </p:cNvPr>
          <p:cNvSpPr/>
          <p:nvPr/>
        </p:nvSpPr>
        <p:spPr bwMode="auto">
          <a:xfrm>
            <a:off x="8014901" y="942455"/>
            <a:ext cx="3274197" cy="426482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A8C946D-EB99-D86F-EAC2-8AB7C3283DD7}"/>
              </a:ext>
            </a:extLst>
          </p:cNvPr>
          <p:cNvSpPr/>
          <p:nvPr/>
        </p:nvSpPr>
        <p:spPr bwMode="auto">
          <a:xfrm>
            <a:off x="811859" y="942456"/>
            <a:ext cx="3274197" cy="425346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3BFB91F-83EA-ABD4-4D15-20BB5F84D085}"/>
              </a:ext>
            </a:extLst>
          </p:cNvPr>
          <p:cNvSpPr/>
          <p:nvPr/>
        </p:nvSpPr>
        <p:spPr bwMode="auto">
          <a:xfrm>
            <a:off x="4393540" y="942455"/>
            <a:ext cx="3274197" cy="426482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FA3152-8048-8289-2E3A-FE74E364A8D7}"/>
              </a:ext>
            </a:extLst>
          </p:cNvPr>
          <p:cNvSpPr/>
          <p:nvPr/>
        </p:nvSpPr>
        <p:spPr>
          <a:xfrm>
            <a:off x="1387802" y="2399148"/>
            <a:ext cx="1493657" cy="1493657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67AB8794-7A88-C6B4-22BF-1A281666C782}"/>
                  </a:ext>
                </a:extLst>
              </p:cNvPr>
              <p:cNvSpPr/>
              <p:nvPr/>
            </p:nvSpPr>
            <p:spPr>
              <a:xfrm>
                <a:off x="736500" y="4284091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t" anchorCtr="0">
                <a:noAutofit/>
              </a:bodyPr>
              <a:lstStyle/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Known </a:t>
                </a:r>
                <a14:m>
                  <m:oMath xmlns:m="http://schemas.openxmlformats.org/officeDocument/2006/math">
                    <m:r>
                      <a:rPr lang="en-GB" sz="18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800" kern="1200" dirty="0"/>
                  <a:t>,</a:t>
                </a:r>
              </a:p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Known Mechanism</a:t>
                </a:r>
                <a:endParaRPr lang="en-US" sz="1800" kern="1200" dirty="0"/>
              </a:p>
            </p:txBody>
          </p:sp>
        </mc:Choice>
        <mc:Fallback xmlns=""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67AB8794-7A88-C6B4-22BF-1A281666C7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00" y="4284091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3"/>
                <a:stretch>
                  <a:fillRect t="-11017" b="-93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E55593D-15C2-00BB-EC1C-126D0803FBE0}"/>
                  </a:ext>
                </a:extLst>
              </p:cNvPr>
              <p:cNvSpPr/>
              <p:nvPr/>
            </p:nvSpPr>
            <p:spPr>
              <a:xfrm>
                <a:off x="4434864" y="4266876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t" anchorCtr="0">
                <a:noAutofit/>
              </a:bodyPr>
              <a:lstStyle/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Unknown </a:t>
                </a:r>
                <a14:m>
                  <m:oMath xmlns:m="http://schemas.openxmlformats.org/officeDocument/2006/math">
                    <m:r>
                      <a:rPr lang="en-GB" sz="18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800" kern="1200" dirty="0"/>
                  <a:t>, </a:t>
                </a:r>
              </a:p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Known Mechanism</a:t>
                </a:r>
              </a:p>
            </p:txBody>
          </p:sp>
        </mc:Choice>
        <mc:Fallback xmlns=""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E55593D-15C2-00BB-EC1C-126D0803FB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864" y="4266876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11017" b="-93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0D0E2A3-DBAE-FDF7-C36D-CB48677A9B4F}"/>
                  </a:ext>
                </a:extLst>
              </p:cNvPr>
              <p:cNvSpPr/>
              <p:nvPr/>
            </p:nvSpPr>
            <p:spPr>
              <a:xfrm>
                <a:off x="7992391" y="4212739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t" anchorCtr="0">
                <a:noAutofit/>
              </a:bodyPr>
              <a:lstStyle/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Unknown </a:t>
                </a:r>
                <a14:m>
                  <m:oMath xmlns:m="http://schemas.openxmlformats.org/officeDocument/2006/math">
                    <m:r>
                      <a:rPr lang="en-GB" sz="18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800" kern="1200" dirty="0"/>
                  <a:t>, </a:t>
                </a:r>
              </a:p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Unknown Mechanism</a:t>
                </a:r>
              </a:p>
            </p:txBody>
          </p:sp>
        </mc:Choice>
        <mc:Fallback xmlns=""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0D0E2A3-DBAE-FDF7-C36D-CB48677A9B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391" y="4212739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1017" b="-10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696B2F7-8253-C378-F6C5-40BE11DD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Attacker Personas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11</a:t>
            </a:fld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02B6E55-0683-D0F1-90B4-450805E6E34C}"/>
              </a:ext>
            </a:extLst>
          </p:cNvPr>
          <p:cNvSpPr>
            <a:spLocks/>
          </p:cNvSpPr>
          <p:nvPr/>
        </p:nvSpPr>
        <p:spPr>
          <a:xfrm>
            <a:off x="3452666" y="1755473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2AB6A7-6910-DAB6-69B5-221BA4996E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143" y="1755474"/>
            <a:ext cx="409441" cy="409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3AAE7BE-AFDC-C8E6-CACB-348C99DED299}"/>
              </a:ext>
            </a:extLst>
          </p:cNvPr>
          <p:cNvSpPr>
            <a:spLocks/>
          </p:cNvSpPr>
          <p:nvPr/>
        </p:nvSpPr>
        <p:spPr>
          <a:xfrm>
            <a:off x="2083714" y="1647783"/>
            <a:ext cx="624822" cy="624822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1" name="Gerade Verbindung mit Pfeil 43">
            <a:extLst>
              <a:ext uri="{FF2B5EF4-FFF2-40B4-BE49-F238E27FC236}">
                <a16:creationId xmlns:a16="http://schemas.microsoft.com/office/drawing/2014/main" id="{7078686C-6632-2CA1-BC09-73CA5265BAB7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 bwMode="auto">
          <a:xfrm flipV="1">
            <a:off x="1339584" y="1960194"/>
            <a:ext cx="744130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43">
            <a:extLst>
              <a:ext uri="{FF2B5EF4-FFF2-40B4-BE49-F238E27FC236}">
                <a16:creationId xmlns:a16="http://schemas.microsoft.com/office/drawing/2014/main" id="{BE2DD3D1-CF95-4AE0-FF0D-26253C05B237}"/>
              </a:ext>
            </a:extLst>
          </p:cNvPr>
          <p:cNvCxnSpPr>
            <a:cxnSpLocks/>
            <a:stCxn id="9" idx="3"/>
            <a:endCxn id="2" idx="1"/>
          </p:cNvCxnSpPr>
          <p:nvPr/>
        </p:nvCxnSpPr>
        <p:spPr bwMode="auto">
          <a:xfrm>
            <a:off x="2708536" y="1960194"/>
            <a:ext cx="74413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6BAEE0-D236-B73E-BD82-6FE9305270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15046" y="1451033"/>
                <a:ext cx="60683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6BAEE0-D236-B73E-BD82-6FE930527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046" y="1451033"/>
                <a:ext cx="606833" cy="276999"/>
              </a:xfrm>
              <a:prstGeom prst="rect">
                <a:avLst/>
              </a:prstGeom>
              <a:blipFill>
                <a:blip r:embed="rId15"/>
                <a:stretch>
                  <a:fillRect l="-4000" r="-7000" b="-1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81AA5E15-217B-A8AD-4F74-59B2D661C626}"/>
              </a:ext>
            </a:extLst>
          </p:cNvPr>
          <p:cNvSpPr>
            <a:spLocks/>
          </p:cNvSpPr>
          <p:nvPr/>
        </p:nvSpPr>
        <p:spPr>
          <a:xfrm>
            <a:off x="3483998" y="2596194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26C1E46-EDA7-C86E-1AD5-51640968DF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1475" y="2596195"/>
            <a:ext cx="409441" cy="409441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3938E98E-CB44-6528-47C3-5F1396AE6CFB}"/>
              </a:ext>
            </a:extLst>
          </p:cNvPr>
          <p:cNvSpPr>
            <a:spLocks/>
          </p:cNvSpPr>
          <p:nvPr/>
        </p:nvSpPr>
        <p:spPr>
          <a:xfrm>
            <a:off x="2115046" y="2488504"/>
            <a:ext cx="624822" cy="624822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32" name="Gerade Verbindung mit Pfeil 43">
            <a:extLst>
              <a:ext uri="{FF2B5EF4-FFF2-40B4-BE49-F238E27FC236}">
                <a16:creationId xmlns:a16="http://schemas.microsoft.com/office/drawing/2014/main" id="{35BE2601-F542-27ED-7DA2-AA5166E8EDBF}"/>
              </a:ext>
            </a:extLst>
          </p:cNvPr>
          <p:cNvCxnSpPr>
            <a:cxnSpLocks/>
            <a:stCxn id="30" idx="3"/>
            <a:endCxn id="31" idx="1"/>
          </p:cNvCxnSpPr>
          <p:nvPr/>
        </p:nvCxnSpPr>
        <p:spPr bwMode="auto">
          <a:xfrm flipV="1">
            <a:off x="1370916" y="2800915"/>
            <a:ext cx="744130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mit Pfeil 43">
            <a:extLst>
              <a:ext uri="{FF2B5EF4-FFF2-40B4-BE49-F238E27FC236}">
                <a16:creationId xmlns:a16="http://schemas.microsoft.com/office/drawing/2014/main" id="{1C12F88A-7BC6-4B2F-5608-766BA1EA84A4}"/>
              </a:ext>
            </a:extLst>
          </p:cNvPr>
          <p:cNvCxnSpPr>
            <a:cxnSpLocks/>
            <a:stCxn id="31" idx="3"/>
            <a:endCxn id="29" idx="1"/>
          </p:cNvCxnSpPr>
          <p:nvPr/>
        </p:nvCxnSpPr>
        <p:spPr bwMode="auto">
          <a:xfrm>
            <a:off x="2739868" y="2800915"/>
            <a:ext cx="74413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7F3A2F0-FE58-0BE7-67B2-85A351FC1C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46378" y="2291754"/>
                <a:ext cx="60683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7F3A2F0-FE58-0BE7-67B2-85A351FC1C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6378" y="2291754"/>
                <a:ext cx="606833" cy="276999"/>
              </a:xfrm>
              <a:prstGeom prst="rect">
                <a:avLst/>
              </a:prstGeom>
              <a:blipFill>
                <a:blip r:embed="rId16"/>
                <a:stretch>
                  <a:fillRect l="-4000" r="-8000" b="-888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B4FE5B9A-9CB4-71A6-D704-A22162263B24}"/>
              </a:ext>
            </a:extLst>
          </p:cNvPr>
          <p:cNvSpPr>
            <a:spLocks/>
          </p:cNvSpPr>
          <p:nvPr/>
        </p:nvSpPr>
        <p:spPr>
          <a:xfrm>
            <a:off x="3452666" y="3428148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D3922A5-3AE8-EC57-156B-CBA18AD95A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143" y="3428149"/>
            <a:ext cx="409441" cy="409441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E0F7C920-5111-BA9E-D80F-302A1C73BC65}"/>
              </a:ext>
            </a:extLst>
          </p:cNvPr>
          <p:cNvSpPr>
            <a:spLocks/>
          </p:cNvSpPr>
          <p:nvPr/>
        </p:nvSpPr>
        <p:spPr>
          <a:xfrm>
            <a:off x="2083714" y="3320458"/>
            <a:ext cx="624822" cy="624822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cxnSp>
        <p:nvCxnSpPr>
          <p:cNvPr id="39" name="Gerade Verbindung mit Pfeil 43">
            <a:extLst>
              <a:ext uri="{FF2B5EF4-FFF2-40B4-BE49-F238E27FC236}">
                <a16:creationId xmlns:a16="http://schemas.microsoft.com/office/drawing/2014/main" id="{641EF506-3CD2-DFCB-5487-B211487CE1EE}"/>
              </a:ext>
            </a:extLst>
          </p:cNvPr>
          <p:cNvCxnSpPr>
            <a:cxnSpLocks/>
            <a:stCxn id="37" idx="3"/>
            <a:endCxn id="38" idx="1"/>
          </p:cNvCxnSpPr>
          <p:nvPr/>
        </p:nvCxnSpPr>
        <p:spPr bwMode="auto">
          <a:xfrm flipV="1">
            <a:off x="1339584" y="3632869"/>
            <a:ext cx="744130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43">
            <a:extLst>
              <a:ext uri="{FF2B5EF4-FFF2-40B4-BE49-F238E27FC236}">
                <a16:creationId xmlns:a16="http://schemas.microsoft.com/office/drawing/2014/main" id="{856E4B54-FDDE-91B2-F60B-01E258CA8828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 bwMode="auto">
          <a:xfrm>
            <a:off x="2708536" y="3632869"/>
            <a:ext cx="74413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1FAC359-AF2A-5455-03E9-94A06307F2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15046" y="3123708"/>
                <a:ext cx="78316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=0.5</m:t>
                      </m:r>
                    </m:oMath>
                  </m:oMathPara>
                </a14:m>
                <a:endParaRPr lang="en-GB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1FAC359-AF2A-5455-03E9-94A06307F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046" y="3123708"/>
                <a:ext cx="783163" cy="276999"/>
              </a:xfrm>
              <a:prstGeom prst="rect">
                <a:avLst/>
              </a:prstGeom>
              <a:blipFill>
                <a:blip r:embed="rId17"/>
                <a:stretch>
                  <a:fillRect l="-3125" r="-7031"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6D23EE25-490A-0EAD-A880-9115D8C85E92}"/>
              </a:ext>
            </a:extLst>
          </p:cNvPr>
          <p:cNvSpPr>
            <a:spLocks/>
          </p:cNvSpPr>
          <p:nvPr/>
        </p:nvSpPr>
        <p:spPr>
          <a:xfrm>
            <a:off x="7058483" y="2488503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D5BD563-6D88-FA93-7F19-C4A0139C4C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5960" y="2488504"/>
            <a:ext cx="409441" cy="409441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E4AA27AE-E043-EE9C-CDE0-6896D2289C7C}"/>
              </a:ext>
            </a:extLst>
          </p:cNvPr>
          <p:cNvSpPr>
            <a:spLocks/>
          </p:cNvSpPr>
          <p:nvPr/>
        </p:nvSpPr>
        <p:spPr>
          <a:xfrm>
            <a:off x="5689531" y="2380813"/>
            <a:ext cx="624822" cy="624822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49" name="Gerade Verbindung mit Pfeil 43">
            <a:extLst>
              <a:ext uri="{FF2B5EF4-FFF2-40B4-BE49-F238E27FC236}">
                <a16:creationId xmlns:a16="http://schemas.microsoft.com/office/drawing/2014/main" id="{635BD514-C316-404F-17FD-D245ED37060B}"/>
              </a:ext>
            </a:extLst>
          </p:cNvPr>
          <p:cNvCxnSpPr>
            <a:cxnSpLocks/>
            <a:stCxn id="47" idx="3"/>
            <a:endCxn id="48" idx="1"/>
          </p:cNvCxnSpPr>
          <p:nvPr/>
        </p:nvCxnSpPr>
        <p:spPr bwMode="auto">
          <a:xfrm flipV="1">
            <a:off x="4945401" y="2693224"/>
            <a:ext cx="744130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Gerade Verbindung mit Pfeil 43">
            <a:extLst>
              <a:ext uri="{FF2B5EF4-FFF2-40B4-BE49-F238E27FC236}">
                <a16:creationId xmlns:a16="http://schemas.microsoft.com/office/drawing/2014/main" id="{E79F5313-1E4E-05B9-DB28-0EEEF8B1ED7A}"/>
              </a:ext>
            </a:extLst>
          </p:cNvPr>
          <p:cNvCxnSpPr>
            <a:cxnSpLocks/>
            <a:stCxn id="48" idx="3"/>
            <a:endCxn id="46" idx="1"/>
          </p:cNvCxnSpPr>
          <p:nvPr/>
        </p:nvCxnSpPr>
        <p:spPr bwMode="auto">
          <a:xfrm>
            <a:off x="6314353" y="2693224"/>
            <a:ext cx="74413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B15EEB0-41E9-E330-C9FE-8FADBDC93A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20863" y="2184063"/>
                <a:ext cx="47859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Arial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B15EEB0-41E9-E330-C9FE-8FADBDC93A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0863" y="2184063"/>
                <a:ext cx="478593" cy="276999"/>
              </a:xfrm>
              <a:prstGeom prst="rect">
                <a:avLst/>
              </a:prstGeom>
              <a:blipFill>
                <a:blip r:embed="rId18"/>
                <a:stretch>
                  <a:fillRect l="-12658" t="-28261" r="-29114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51">
            <a:extLst>
              <a:ext uri="{FF2B5EF4-FFF2-40B4-BE49-F238E27FC236}">
                <a16:creationId xmlns:a16="http://schemas.microsoft.com/office/drawing/2014/main" id="{7846F213-E6AE-C10F-6392-BEC34FAF95D2}"/>
              </a:ext>
            </a:extLst>
          </p:cNvPr>
          <p:cNvSpPr>
            <a:spLocks/>
          </p:cNvSpPr>
          <p:nvPr/>
        </p:nvSpPr>
        <p:spPr>
          <a:xfrm>
            <a:off x="10730884" y="3400706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BA9EB542-6E08-919B-5ED1-9291032F63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08361" y="3400707"/>
            <a:ext cx="409441" cy="409441"/>
          </a:xfrm>
          <a:prstGeom prst="rect">
            <a:avLst/>
          </a:prstGeom>
        </p:spPr>
      </p:pic>
      <p:cxnSp>
        <p:nvCxnSpPr>
          <p:cNvPr id="55" name="Gerade Verbindung mit Pfeil 43">
            <a:extLst>
              <a:ext uri="{FF2B5EF4-FFF2-40B4-BE49-F238E27FC236}">
                <a16:creationId xmlns:a16="http://schemas.microsoft.com/office/drawing/2014/main" id="{E4A1FB39-2BFC-C224-4148-8C3AC032809C}"/>
              </a:ext>
            </a:extLst>
          </p:cNvPr>
          <p:cNvCxnSpPr>
            <a:cxnSpLocks/>
            <a:stCxn id="53" idx="3"/>
            <a:endCxn id="73" idx="1"/>
          </p:cNvCxnSpPr>
          <p:nvPr/>
        </p:nvCxnSpPr>
        <p:spPr bwMode="auto">
          <a:xfrm flipV="1">
            <a:off x="8617802" y="3600777"/>
            <a:ext cx="852983" cy="465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Gerade Verbindung mit Pfeil 43">
            <a:extLst>
              <a:ext uri="{FF2B5EF4-FFF2-40B4-BE49-F238E27FC236}">
                <a16:creationId xmlns:a16="http://schemas.microsoft.com/office/drawing/2014/main" id="{C51A8BA0-7490-D0D1-E0DE-F26C5085FD90}"/>
              </a:ext>
            </a:extLst>
          </p:cNvPr>
          <p:cNvCxnSpPr>
            <a:cxnSpLocks/>
            <a:stCxn id="73" idx="3"/>
            <a:endCxn id="52" idx="1"/>
          </p:cNvCxnSpPr>
          <p:nvPr/>
        </p:nvCxnSpPr>
        <p:spPr bwMode="auto">
          <a:xfrm>
            <a:off x="9833218" y="3600777"/>
            <a:ext cx="897666" cy="46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624687C-FA76-F66D-E876-A78A877B22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52195" y="3024784"/>
                <a:ext cx="47859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Arial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624687C-FA76-F66D-E876-A78A877B2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195" y="3024784"/>
                <a:ext cx="478593" cy="276999"/>
              </a:xfrm>
              <a:prstGeom prst="rect">
                <a:avLst/>
              </a:prstGeom>
              <a:blipFill>
                <a:blip r:embed="rId19"/>
                <a:stretch>
                  <a:fillRect l="-12821" t="-28261" r="-29487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9F8D0831-F32C-56FF-0A34-769F70BDDEE0}"/>
              </a:ext>
            </a:extLst>
          </p:cNvPr>
          <p:cNvSpPr>
            <a:spLocks/>
          </p:cNvSpPr>
          <p:nvPr/>
        </p:nvSpPr>
        <p:spPr>
          <a:xfrm>
            <a:off x="7059948" y="3453152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630814DC-BC3E-9A31-EE32-0C8DAD560A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7425" y="3453153"/>
            <a:ext cx="409441" cy="409441"/>
          </a:xfrm>
          <a:prstGeom prst="rect">
            <a:avLst/>
          </a:prstGeom>
        </p:spPr>
      </p:pic>
      <p:cxnSp>
        <p:nvCxnSpPr>
          <p:cNvPr id="61" name="Gerade Verbindung mit Pfeil 43">
            <a:extLst>
              <a:ext uri="{FF2B5EF4-FFF2-40B4-BE49-F238E27FC236}">
                <a16:creationId xmlns:a16="http://schemas.microsoft.com/office/drawing/2014/main" id="{7A8EB439-16D7-9D59-70D0-C9329388D53D}"/>
              </a:ext>
            </a:extLst>
          </p:cNvPr>
          <p:cNvCxnSpPr>
            <a:cxnSpLocks/>
            <a:stCxn id="59" idx="3"/>
            <a:endCxn id="69" idx="1"/>
          </p:cNvCxnSpPr>
          <p:nvPr/>
        </p:nvCxnSpPr>
        <p:spPr bwMode="auto">
          <a:xfrm>
            <a:off x="4946866" y="3657874"/>
            <a:ext cx="855134" cy="133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Gerade Verbindung mit Pfeil 43">
            <a:extLst>
              <a:ext uri="{FF2B5EF4-FFF2-40B4-BE49-F238E27FC236}">
                <a16:creationId xmlns:a16="http://schemas.microsoft.com/office/drawing/2014/main" id="{FC174983-D6B4-26B7-D2DF-9665BCFA1F4C}"/>
              </a:ext>
            </a:extLst>
          </p:cNvPr>
          <p:cNvCxnSpPr>
            <a:cxnSpLocks/>
            <a:stCxn id="69" idx="3"/>
            <a:endCxn id="58" idx="1"/>
          </p:cNvCxnSpPr>
          <p:nvPr/>
        </p:nvCxnSpPr>
        <p:spPr bwMode="auto">
          <a:xfrm flipV="1">
            <a:off x="6267476" y="3657873"/>
            <a:ext cx="792472" cy="133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B41F481E-6C42-D678-DE6C-F59CE533433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802000" y="3426468"/>
            <a:ext cx="465476" cy="465476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533C444B-37A8-9A2F-8E75-3032653B241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470785" y="3419560"/>
            <a:ext cx="362433" cy="3624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F0D391F-73B4-DF71-D299-497E5E2936C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412704" y="3149469"/>
                <a:ext cx="47859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Arial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F0D391F-73B4-DF71-D299-497E5E2936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2704" y="3149469"/>
                <a:ext cx="478593" cy="276999"/>
              </a:xfrm>
              <a:prstGeom prst="rect">
                <a:avLst/>
              </a:prstGeom>
              <a:blipFill>
                <a:blip r:embed="rId22"/>
                <a:stretch>
                  <a:fillRect l="-12658" t="-28889" r="-29114" b="-5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143B4F25-76F1-8310-B2DC-C884422EB1B1}"/>
              </a:ext>
            </a:extLst>
          </p:cNvPr>
          <p:cNvSpPr/>
          <p:nvPr/>
        </p:nvSpPr>
        <p:spPr>
          <a:xfrm>
            <a:off x="2029098" y="5473418"/>
            <a:ext cx="3319239" cy="72000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5D2DCE-6CB2-3E68-F4A1-58F6A4334BD3}"/>
              </a:ext>
            </a:extLst>
          </p:cNvPr>
          <p:cNvSpPr txBox="1"/>
          <p:nvPr/>
        </p:nvSpPr>
        <p:spPr>
          <a:xfrm>
            <a:off x="1638597" y="5650696"/>
            <a:ext cx="8911745" cy="4088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8890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b="1" i="1" dirty="0">
                <a:solidFill>
                  <a:schemeClr val="accent2">
                    <a:lumMod val="75000"/>
                  </a:schemeClr>
                </a:solidFill>
              </a:rPr>
              <a:t>The amount of known information will affect how a training dataset is created !</a:t>
            </a:r>
            <a:endParaRPr lang="en-GB" b="1" i="1" kern="1200" dirty="0"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 algn="ctr" defTabSz="8890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b="1" i="1" kern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70C3AC-D40C-67BA-F68D-87C5248AB667}"/>
              </a:ext>
            </a:extLst>
          </p:cNvPr>
          <p:cNvSpPr txBox="1"/>
          <p:nvPr/>
        </p:nvSpPr>
        <p:spPr>
          <a:xfrm>
            <a:off x="930143" y="1047066"/>
            <a:ext cx="130035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rial" pitchFamily="34" charset="0"/>
              </a:rPr>
              <a:t>Attacker 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245BF2B-6BE5-1CD9-58B9-CBB72C27FC00}"/>
              </a:ext>
            </a:extLst>
          </p:cNvPr>
          <p:cNvSpPr txBox="1"/>
          <p:nvPr/>
        </p:nvSpPr>
        <p:spPr>
          <a:xfrm>
            <a:off x="4501644" y="1044323"/>
            <a:ext cx="130035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rial" pitchFamily="34" charset="0"/>
              </a:rPr>
              <a:t>Attacker 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E52EC1-97FA-6E41-3353-AC919F4D7343}"/>
              </a:ext>
            </a:extLst>
          </p:cNvPr>
          <p:cNvSpPr txBox="1"/>
          <p:nvPr/>
        </p:nvSpPr>
        <p:spPr>
          <a:xfrm>
            <a:off x="8137915" y="1047066"/>
            <a:ext cx="130035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rial" pitchFamily="34" charset="0"/>
              </a:rPr>
              <a:t>Attacker 3</a:t>
            </a:r>
          </a:p>
        </p:txBody>
      </p:sp>
    </p:spTree>
    <p:extLst>
      <p:ext uri="{BB962C8B-B14F-4D97-AF65-F5344CB8AC3E}">
        <p14:creationId xmlns:p14="http://schemas.microsoft.com/office/powerpoint/2010/main" val="7560161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0" grpId="0" animBg="1"/>
      <p:bldP spid="12" grpId="0"/>
      <p:bldP spid="15" grpId="0"/>
      <p:bldP spid="17" grpId="0"/>
      <p:bldP spid="19" grpId="0"/>
      <p:bldP spid="2" grpId="0" animBg="1"/>
      <p:bldP spid="9" grpId="0" animBg="1"/>
      <p:bldP spid="28" grpId="0"/>
      <p:bldP spid="29" grpId="0" animBg="1"/>
      <p:bldP spid="31" grpId="0" animBg="1"/>
      <p:bldP spid="35" grpId="0"/>
      <p:bldP spid="36" grpId="0" animBg="1"/>
      <p:bldP spid="38" grpId="0" animBg="1"/>
      <p:bldP spid="41" grpId="0"/>
      <p:bldP spid="46" grpId="0" animBg="1"/>
      <p:bldP spid="48" grpId="0" animBg="1"/>
      <p:bldP spid="51" grpId="0"/>
      <p:bldP spid="52" grpId="0" animBg="1"/>
      <p:bldP spid="57" grpId="0"/>
      <p:bldP spid="58" grpId="0" animBg="1"/>
      <p:bldP spid="78" grpId="0"/>
      <p:bldP spid="1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12</a:t>
            </a:fld>
            <a:endParaRPr lang="de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5912BC-B00E-D995-90F6-609A6FA66F0C}"/>
              </a:ext>
            </a:extLst>
          </p:cNvPr>
          <p:cNvSpPr txBox="1"/>
          <p:nvPr/>
        </p:nvSpPr>
        <p:spPr>
          <a:xfrm>
            <a:off x="-240704" y="2891887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Wikipedia</a:t>
            </a:r>
            <a:endParaRPr lang="en-GB" sz="1400" dirty="0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B95535-5EE9-08F8-07CD-6889F9301CE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/>
          </p:cNvSpPr>
          <p:nvPr/>
        </p:nvSpPr>
        <p:spPr>
          <a:xfrm>
            <a:off x="1662416" y="1818211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87395C8-E5E4-FF9B-1D5F-1971114D7F54}"/>
              </a:ext>
            </a:extLst>
          </p:cNvPr>
          <p:cNvSpPr/>
          <p:nvPr/>
        </p:nvSpPr>
        <p:spPr>
          <a:xfrm>
            <a:off x="223902" y="3247999"/>
            <a:ext cx="482150" cy="489674"/>
          </a:xfrm>
          <a:prstGeom prst="rect">
            <a:avLst/>
          </a:prstGeom>
          <a:blipFill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6B182E-4C25-A4BD-5C0F-19026907086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49006" y="2784750"/>
            <a:ext cx="489674" cy="48967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0DC46F5-66EF-05B9-40C4-12796F39571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49006" y="1884009"/>
            <a:ext cx="489674" cy="4896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3E40AEC-3D8A-57EE-9078-54DFF627A5A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49006" y="933508"/>
            <a:ext cx="489674" cy="489674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654E1092-A235-A97C-4B91-E8B97348DA5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/>
          </p:cNvSpPr>
          <p:nvPr/>
        </p:nvSpPr>
        <p:spPr>
          <a:xfrm>
            <a:off x="1660126" y="4824668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DC2D5D47-5E7A-2654-3E5C-91E4902098E9}"/>
              </a:ext>
            </a:extLst>
          </p:cNvPr>
          <p:cNvCxnSpPr>
            <a:cxnSpLocks/>
            <a:stCxn id="39" idx="3"/>
            <a:endCxn id="9" idx="1"/>
          </p:cNvCxnSpPr>
          <p:nvPr/>
        </p:nvCxnSpPr>
        <p:spPr bwMode="auto">
          <a:xfrm flipV="1">
            <a:off x="706052" y="2130622"/>
            <a:ext cx="956364" cy="1362214"/>
          </a:xfrm>
          <a:prstGeom prst="bentConnector3">
            <a:avLst>
              <a:gd name="adj1" fmla="val 314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Elbow Connector 77">
            <a:extLst>
              <a:ext uri="{FF2B5EF4-FFF2-40B4-BE49-F238E27FC236}">
                <a16:creationId xmlns:a16="http://schemas.microsoft.com/office/drawing/2014/main" id="{DA98F7CA-D986-4B76-BEFE-824A3AB3F549}"/>
              </a:ext>
            </a:extLst>
          </p:cNvPr>
          <p:cNvCxnSpPr>
            <a:cxnSpLocks/>
            <a:stCxn id="39" idx="3"/>
            <a:endCxn id="65" idx="1"/>
          </p:cNvCxnSpPr>
          <p:nvPr/>
        </p:nvCxnSpPr>
        <p:spPr bwMode="auto">
          <a:xfrm>
            <a:off x="706052" y="3492836"/>
            <a:ext cx="954074" cy="1644243"/>
          </a:xfrm>
          <a:prstGeom prst="bentConnector3">
            <a:avLst>
              <a:gd name="adj1" fmla="val 3140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33AD53CE-1FAD-B419-DBFA-3C39A7898157}"/>
              </a:ext>
            </a:extLst>
          </p:cNvPr>
          <p:cNvSpPr txBox="1"/>
          <p:nvPr/>
        </p:nvSpPr>
        <p:spPr>
          <a:xfrm>
            <a:off x="1154269" y="1830148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8376E56-4FFE-1D6A-8A7A-AD1A1647AFCC}"/>
              </a:ext>
            </a:extLst>
          </p:cNvPr>
          <p:cNvSpPr txBox="1"/>
          <p:nvPr/>
        </p:nvSpPr>
        <p:spPr>
          <a:xfrm>
            <a:off x="1154269" y="4802646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7184652-4B3A-7264-6417-DCE7BBF51394}"/>
              </a:ext>
            </a:extLst>
          </p:cNvPr>
          <p:cNvSpPr txBox="1"/>
          <p:nvPr/>
        </p:nvSpPr>
        <p:spPr>
          <a:xfrm>
            <a:off x="1660126" y="1592187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MV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39D5301-7B83-E441-95C5-27923526356C}"/>
              </a:ext>
            </a:extLst>
          </p:cNvPr>
          <p:cNvSpPr txBox="1"/>
          <p:nvPr/>
        </p:nvSpPr>
        <p:spPr>
          <a:xfrm>
            <a:off x="1660126" y="4559472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TG</a:t>
            </a:r>
          </a:p>
        </p:txBody>
      </p: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704D77C1-D7D7-8464-F0F4-D986C6F39CBE}"/>
              </a:ext>
            </a:extLst>
          </p:cNvPr>
          <p:cNvCxnSpPr>
            <a:cxnSpLocks/>
            <a:stCxn id="9" idx="3"/>
            <a:endCxn id="34" idx="1"/>
          </p:cNvCxnSpPr>
          <p:nvPr/>
        </p:nvCxnSpPr>
        <p:spPr bwMode="auto">
          <a:xfrm flipV="1">
            <a:off x="2287238" y="1178345"/>
            <a:ext cx="1261768" cy="952277"/>
          </a:xfrm>
          <a:prstGeom prst="bentConnector3">
            <a:avLst>
              <a:gd name="adj1" fmla="val 39935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77C6B3A4-CC43-AEDB-3581-DD50F14BB4A7}"/>
              </a:ext>
            </a:extLst>
          </p:cNvPr>
          <p:cNvCxnSpPr>
            <a:cxnSpLocks/>
            <a:stCxn id="9" idx="3"/>
            <a:endCxn id="32" idx="1"/>
          </p:cNvCxnSpPr>
          <p:nvPr/>
        </p:nvCxnSpPr>
        <p:spPr bwMode="auto">
          <a:xfrm flipV="1">
            <a:off x="2287238" y="2128846"/>
            <a:ext cx="1261768" cy="177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44772F85-0067-E83A-4B40-0116250A6CDD}"/>
              </a:ext>
            </a:extLst>
          </p:cNvPr>
          <p:cNvCxnSpPr>
            <a:cxnSpLocks/>
            <a:stCxn id="9" idx="3"/>
            <a:endCxn id="40" idx="1"/>
          </p:cNvCxnSpPr>
          <p:nvPr/>
        </p:nvCxnSpPr>
        <p:spPr bwMode="auto">
          <a:xfrm>
            <a:off x="2287238" y="2130622"/>
            <a:ext cx="1261768" cy="898965"/>
          </a:xfrm>
          <a:prstGeom prst="bentConnector3">
            <a:avLst>
              <a:gd name="adj1" fmla="val 39935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7" name="Elbow Connector 116">
            <a:extLst>
              <a:ext uri="{FF2B5EF4-FFF2-40B4-BE49-F238E27FC236}">
                <a16:creationId xmlns:a16="http://schemas.microsoft.com/office/drawing/2014/main" id="{980E5BE5-1E15-3BA0-CF8E-2DAC75C191A1}"/>
              </a:ext>
            </a:extLst>
          </p:cNvPr>
          <p:cNvCxnSpPr>
            <a:cxnSpLocks/>
            <a:stCxn id="65" idx="3"/>
            <a:endCxn id="132" idx="1"/>
          </p:cNvCxnSpPr>
          <p:nvPr/>
        </p:nvCxnSpPr>
        <p:spPr bwMode="auto">
          <a:xfrm flipV="1">
            <a:off x="2284948" y="4188353"/>
            <a:ext cx="1264058" cy="948726"/>
          </a:xfrm>
          <a:prstGeom prst="bentConnector3">
            <a:avLst>
              <a:gd name="adj1" fmla="val 389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Elbow Connector 119">
            <a:extLst>
              <a:ext uri="{FF2B5EF4-FFF2-40B4-BE49-F238E27FC236}">
                <a16:creationId xmlns:a16="http://schemas.microsoft.com/office/drawing/2014/main" id="{3119CA0E-012D-396E-F978-7388A2811BCB}"/>
              </a:ext>
            </a:extLst>
          </p:cNvPr>
          <p:cNvCxnSpPr>
            <a:cxnSpLocks/>
            <a:stCxn id="65" idx="3"/>
            <a:endCxn id="131" idx="1"/>
          </p:cNvCxnSpPr>
          <p:nvPr/>
        </p:nvCxnSpPr>
        <p:spPr bwMode="auto">
          <a:xfrm>
            <a:off x="2284948" y="5137079"/>
            <a:ext cx="1264058" cy="1775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4" name="Elbow Connector 123">
            <a:extLst>
              <a:ext uri="{FF2B5EF4-FFF2-40B4-BE49-F238E27FC236}">
                <a16:creationId xmlns:a16="http://schemas.microsoft.com/office/drawing/2014/main" id="{AB189AA0-1B30-D17A-8715-8DBF1AD01CF2}"/>
              </a:ext>
            </a:extLst>
          </p:cNvPr>
          <p:cNvCxnSpPr>
            <a:cxnSpLocks/>
            <a:stCxn id="65" idx="3"/>
            <a:endCxn id="130" idx="1"/>
          </p:cNvCxnSpPr>
          <p:nvPr/>
        </p:nvCxnSpPr>
        <p:spPr bwMode="auto">
          <a:xfrm>
            <a:off x="2284948" y="5137079"/>
            <a:ext cx="1264058" cy="902516"/>
          </a:xfrm>
          <a:prstGeom prst="bentConnector3">
            <a:avLst>
              <a:gd name="adj1" fmla="val 389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0" name="Picture 129">
            <a:extLst>
              <a:ext uri="{FF2B5EF4-FFF2-40B4-BE49-F238E27FC236}">
                <a16:creationId xmlns:a16="http://schemas.microsoft.com/office/drawing/2014/main" id="{AE077EE5-4FDF-52E7-1DA3-BAB6D5A8B83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49006" y="5794758"/>
            <a:ext cx="489674" cy="489674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1BE39E2C-17A4-429A-245D-06A1B45A462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49006" y="4894017"/>
            <a:ext cx="489674" cy="489674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44B59493-082E-2344-51E6-2145A7BF0DB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49006" y="3943516"/>
            <a:ext cx="489674" cy="4896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F92F346-B44E-78BB-6300-B86656D66324}"/>
                  </a:ext>
                </a:extLst>
              </p:cNvPr>
              <p:cNvSpPr txBox="1"/>
              <p:nvPr/>
            </p:nvSpPr>
            <p:spPr>
              <a:xfrm>
                <a:off x="2924345" y="1856823"/>
                <a:ext cx="538032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12</a:t>
                </a:r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F92F346-B44E-78BB-6300-B86656D66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345" y="1856823"/>
                <a:ext cx="538032" cy="246221"/>
              </a:xfrm>
              <a:prstGeom prst="rect">
                <a:avLst/>
              </a:prstGeom>
              <a:blipFill>
                <a:blip r:embed="rId6"/>
                <a:stretch>
                  <a:fillRect l="-9302" t="-25000" r="-20930" b="-5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0C4FB7F1-97F4-924D-36A4-90636E9C08A7}"/>
                  </a:ext>
                </a:extLst>
              </p:cNvPr>
              <p:cNvSpPr txBox="1"/>
              <p:nvPr/>
            </p:nvSpPr>
            <p:spPr>
              <a:xfrm>
                <a:off x="2924584" y="2739557"/>
                <a:ext cx="538032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15</a:t>
                </a:r>
              </a:p>
            </p:txBody>
          </p:sp>
        </mc:Choice>
        <mc:Fallback xmlns="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0C4FB7F1-97F4-924D-36A4-90636E9C08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584" y="2739557"/>
                <a:ext cx="538032" cy="246221"/>
              </a:xfrm>
              <a:prstGeom prst="rect">
                <a:avLst/>
              </a:prstGeom>
              <a:blipFill>
                <a:blip r:embed="rId7"/>
                <a:stretch>
                  <a:fillRect l="-9302" t="-23810" r="-20930" b="-4761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5E989B9D-6605-5871-BC99-9F4DA37ECFFD}"/>
                  </a:ext>
                </a:extLst>
              </p:cNvPr>
              <p:cNvSpPr txBox="1"/>
              <p:nvPr/>
            </p:nvSpPr>
            <p:spPr>
              <a:xfrm>
                <a:off x="2924584" y="867349"/>
                <a:ext cx="424219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9</a:t>
                </a:r>
              </a:p>
            </p:txBody>
          </p:sp>
        </mc:Choice>
        <mc:Fallback xmlns="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5E989B9D-6605-5871-BC99-9F4DA37ECF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584" y="867349"/>
                <a:ext cx="424219" cy="246221"/>
              </a:xfrm>
              <a:prstGeom prst="rect">
                <a:avLst/>
              </a:prstGeom>
              <a:blipFill>
                <a:blip r:embed="rId8"/>
                <a:stretch>
                  <a:fillRect l="-11765" t="-25000" r="-29412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CDAC1CD-4CD0-3E13-DA1C-E54CE53F75A0}"/>
                  </a:ext>
                </a:extLst>
              </p:cNvPr>
              <p:cNvSpPr txBox="1"/>
              <p:nvPr/>
            </p:nvSpPr>
            <p:spPr>
              <a:xfrm>
                <a:off x="2924345" y="3901440"/>
                <a:ext cx="424219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1</a:t>
                </a:r>
              </a:p>
            </p:txBody>
          </p:sp>
        </mc:Choice>
        <mc:Fallback xmlns="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CDAC1CD-4CD0-3E13-DA1C-E54CE53F7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345" y="3901440"/>
                <a:ext cx="424219" cy="246221"/>
              </a:xfrm>
              <a:prstGeom prst="rect">
                <a:avLst/>
              </a:prstGeom>
              <a:blipFill>
                <a:blip r:embed="rId9"/>
                <a:stretch>
                  <a:fillRect l="-11765" t="-25000" r="-29412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C8FDAC85-C154-90DD-947B-93AD7BA5593F}"/>
                  </a:ext>
                </a:extLst>
              </p:cNvPr>
              <p:cNvSpPr txBox="1"/>
              <p:nvPr/>
            </p:nvSpPr>
            <p:spPr>
              <a:xfrm>
                <a:off x="2909770" y="4865749"/>
                <a:ext cx="538032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50</a:t>
                </a:r>
              </a:p>
            </p:txBody>
          </p:sp>
        </mc:Choice>
        <mc:Fallback xmlns="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C8FDAC85-C154-90DD-947B-93AD7BA559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9770" y="4865749"/>
                <a:ext cx="538032" cy="246221"/>
              </a:xfrm>
              <a:prstGeom prst="rect">
                <a:avLst/>
              </a:prstGeom>
              <a:blipFill>
                <a:blip r:embed="rId10"/>
                <a:stretch>
                  <a:fillRect l="-9091" t="-25000" r="-20455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A700FFD0-D40D-59F8-D33C-BD81531FEFB5}"/>
                  </a:ext>
                </a:extLst>
              </p:cNvPr>
              <p:cNvSpPr txBox="1"/>
              <p:nvPr/>
            </p:nvSpPr>
            <p:spPr>
              <a:xfrm>
                <a:off x="2924345" y="5769870"/>
                <a:ext cx="651845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100</a:t>
                </a:r>
              </a:p>
            </p:txBody>
          </p:sp>
        </mc:Choice>
        <mc:Fallback xmlns="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A700FFD0-D40D-59F8-D33C-BD81531FEF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345" y="5769870"/>
                <a:ext cx="651845" cy="246221"/>
              </a:xfrm>
              <a:prstGeom prst="rect">
                <a:avLst/>
              </a:prstGeom>
              <a:blipFill>
                <a:blip r:embed="rId11"/>
                <a:stretch>
                  <a:fillRect l="-7692" t="-25000" r="-17308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4" name="Right Brace 153">
            <a:extLst>
              <a:ext uri="{FF2B5EF4-FFF2-40B4-BE49-F238E27FC236}">
                <a16:creationId xmlns:a16="http://schemas.microsoft.com/office/drawing/2014/main" id="{1F4DDE8D-84DA-71A9-4370-F1B8D512481E}"/>
              </a:ext>
            </a:extLst>
          </p:cNvPr>
          <p:cNvSpPr/>
          <p:nvPr/>
        </p:nvSpPr>
        <p:spPr bwMode="auto">
          <a:xfrm>
            <a:off x="4038680" y="933508"/>
            <a:ext cx="806791" cy="5358052"/>
          </a:xfrm>
          <a:prstGeom prst="rightBrace">
            <a:avLst>
              <a:gd name="adj1" fmla="val 21677"/>
              <a:gd name="adj2" fmla="val 49746"/>
            </a:avLst>
          </a:prstGeom>
          <a:ln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534184D1-DBCE-D1BE-D0AD-69ED647756DF}"/>
              </a:ext>
            </a:extLst>
          </p:cNvPr>
          <p:cNvSpPr txBox="1"/>
          <p:nvPr/>
        </p:nvSpPr>
        <p:spPr>
          <a:xfrm>
            <a:off x="4755372" y="3350924"/>
            <a:ext cx="141136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Obfuscated</a:t>
            </a:r>
          </a:p>
          <a:p>
            <a:pPr algn="ctr"/>
            <a:r>
              <a:rPr lang="en-GB" sz="1400" b="0" i="0" dirty="0">
                <a:solidFill>
                  <a:schemeClr val="tx1"/>
                </a:solidFill>
                <a:effectLst/>
                <a:latin typeface="+mj-lt"/>
              </a:rPr>
              <a:t>Wikipedia Sets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4" name="Rectangle: Rounded Corners 10">
            <a:extLst>
              <a:ext uri="{FF2B5EF4-FFF2-40B4-BE49-F238E27FC236}">
                <a16:creationId xmlns:a16="http://schemas.microsoft.com/office/drawing/2014/main" id="{1FA86644-B8E9-F8A2-126B-CD6C56397E67}"/>
              </a:ext>
            </a:extLst>
          </p:cNvPr>
          <p:cNvSpPr/>
          <p:nvPr/>
        </p:nvSpPr>
        <p:spPr>
          <a:xfrm>
            <a:off x="6166734" y="1057436"/>
            <a:ext cx="5690836" cy="1447413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95" name="Rectangle 194" descr="Database">
            <a:extLst>
              <a:ext uri="{FF2B5EF4-FFF2-40B4-BE49-F238E27FC236}">
                <a16:creationId xmlns:a16="http://schemas.microsoft.com/office/drawing/2014/main" id="{BD5A7C4F-FF91-127B-3B43-C70A205FBC4E}"/>
              </a:ext>
            </a:extLst>
          </p:cNvPr>
          <p:cNvSpPr/>
          <p:nvPr/>
        </p:nvSpPr>
        <p:spPr>
          <a:xfrm>
            <a:off x="6395030" y="1370472"/>
            <a:ext cx="853098" cy="796077"/>
          </a:xfrm>
          <a:prstGeom prst="rect">
            <a:avLst/>
          </a:prstGeom>
          <a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96" name="Freeform: Shape 15">
            <a:extLst>
              <a:ext uri="{FF2B5EF4-FFF2-40B4-BE49-F238E27FC236}">
                <a16:creationId xmlns:a16="http://schemas.microsoft.com/office/drawing/2014/main" id="{1BF378F4-46CD-87FC-F59B-085264638505}"/>
              </a:ext>
            </a:extLst>
          </p:cNvPr>
          <p:cNvSpPr/>
          <p:nvPr/>
        </p:nvSpPr>
        <p:spPr>
          <a:xfrm>
            <a:off x="7221735" y="1057436"/>
            <a:ext cx="4635834" cy="1447413"/>
          </a:xfrm>
          <a:custGeom>
            <a:avLst/>
            <a:gdLst>
              <a:gd name="connsiteX0" fmla="*/ 0 w 3878179"/>
              <a:gd name="connsiteY0" fmla="*/ 0 h 1542673"/>
              <a:gd name="connsiteX1" fmla="*/ 3878179 w 3878179"/>
              <a:gd name="connsiteY1" fmla="*/ 0 h 1542673"/>
              <a:gd name="connsiteX2" fmla="*/ 3878179 w 3878179"/>
              <a:gd name="connsiteY2" fmla="*/ 1542673 h 1542673"/>
              <a:gd name="connsiteX3" fmla="*/ 0 w 3878179"/>
              <a:gd name="connsiteY3" fmla="*/ 1542673 h 1542673"/>
              <a:gd name="connsiteX4" fmla="*/ 0 w 3878179"/>
              <a:gd name="connsiteY4" fmla="*/ 0 h 154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8179" h="1542673">
                <a:moveTo>
                  <a:pt x="0" y="0"/>
                </a:moveTo>
                <a:lnTo>
                  <a:pt x="3878179" y="0"/>
                </a:lnTo>
                <a:lnTo>
                  <a:pt x="3878179" y="1542673"/>
                </a:lnTo>
                <a:lnTo>
                  <a:pt x="0" y="15426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266" tIns="163266" rIns="163266" bIns="163266" numCol="1" spcCol="1270" anchor="ctr" anchorCtr="0">
            <a:noAutofit/>
          </a:bodyPr>
          <a:lstStyle/>
          <a:p>
            <a:pPr lvl="0" defTabSz="800100">
              <a:spcAft>
                <a:spcPct val="35000"/>
              </a:spcAft>
            </a:pPr>
            <a:r>
              <a:rPr lang="en-US" dirty="0"/>
              <a:t>The Truncated-Gumbel and Multivariate-Calibrate word-level Differential Privacy (DP) mechanisms were selected, and six datasets were generated using these mechanisms.</a:t>
            </a:r>
            <a:endParaRPr lang="en-US" kern="1200" dirty="0"/>
          </a:p>
        </p:txBody>
      </p:sp>
      <p:sp>
        <p:nvSpPr>
          <p:cNvPr id="197" name="Rectangle: Rounded Corners 16">
            <a:extLst>
              <a:ext uri="{FF2B5EF4-FFF2-40B4-BE49-F238E27FC236}">
                <a16:creationId xmlns:a16="http://schemas.microsoft.com/office/drawing/2014/main" id="{3C9F1E81-E0A7-D0E1-8DD6-5FA8CCA333AA}"/>
              </a:ext>
            </a:extLst>
          </p:cNvPr>
          <p:cNvSpPr/>
          <p:nvPr/>
        </p:nvSpPr>
        <p:spPr>
          <a:xfrm>
            <a:off x="6166734" y="2985777"/>
            <a:ext cx="5690836" cy="1447413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B99E46D8-4D86-5A8A-6409-1739F4FA3E91}"/>
              </a:ext>
            </a:extLst>
          </p:cNvPr>
          <p:cNvSpPr/>
          <p:nvPr/>
        </p:nvSpPr>
        <p:spPr>
          <a:xfrm>
            <a:off x="6515616" y="3356992"/>
            <a:ext cx="660504" cy="665891"/>
          </a:xfrm>
          <a:prstGeom prst="rect">
            <a:avLst/>
          </a:prstGeom>
          <a:blipFill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99" name="Freeform: Shape 18">
            <a:extLst>
              <a:ext uri="{FF2B5EF4-FFF2-40B4-BE49-F238E27FC236}">
                <a16:creationId xmlns:a16="http://schemas.microsoft.com/office/drawing/2014/main" id="{329AB303-835E-C955-3ACC-6172AA5C8305}"/>
              </a:ext>
            </a:extLst>
          </p:cNvPr>
          <p:cNvSpPr/>
          <p:nvPr/>
        </p:nvSpPr>
        <p:spPr>
          <a:xfrm>
            <a:off x="7320136" y="2985777"/>
            <a:ext cx="4537433" cy="1447413"/>
          </a:xfrm>
          <a:custGeom>
            <a:avLst/>
            <a:gdLst>
              <a:gd name="connsiteX0" fmla="*/ 0 w 3878179"/>
              <a:gd name="connsiteY0" fmla="*/ 0 h 1542673"/>
              <a:gd name="connsiteX1" fmla="*/ 3878179 w 3878179"/>
              <a:gd name="connsiteY1" fmla="*/ 0 h 1542673"/>
              <a:gd name="connsiteX2" fmla="*/ 3878179 w 3878179"/>
              <a:gd name="connsiteY2" fmla="*/ 1542673 h 1542673"/>
              <a:gd name="connsiteX3" fmla="*/ 0 w 3878179"/>
              <a:gd name="connsiteY3" fmla="*/ 1542673 h 1542673"/>
              <a:gd name="connsiteX4" fmla="*/ 0 w 3878179"/>
              <a:gd name="connsiteY4" fmla="*/ 0 h 154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8179" h="1542673">
                <a:moveTo>
                  <a:pt x="0" y="0"/>
                </a:moveTo>
                <a:lnTo>
                  <a:pt x="3878179" y="0"/>
                </a:lnTo>
                <a:lnTo>
                  <a:pt x="3878179" y="1542673"/>
                </a:lnTo>
                <a:lnTo>
                  <a:pt x="0" y="15426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266" tIns="163266" rIns="163266" bIns="163266" numCol="1" spcCol="1270" anchor="ctr" anchorCtr="0">
            <a:noAutofit/>
          </a:bodyPr>
          <a:lstStyle/>
          <a:p>
            <a:pPr marL="0" lvl="0" indent="0" algn="l" defTabSz="8001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Dataset consists of original text and the obfuscated text.</a:t>
            </a:r>
          </a:p>
        </p:txBody>
      </p:sp>
      <p:sp>
        <p:nvSpPr>
          <p:cNvPr id="200" name="Eingekerbter Richtungspfeil 45">
            <a:extLst>
              <a:ext uri="{FF2B5EF4-FFF2-40B4-BE49-F238E27FC236}">
                <a16:creationId xmlns:a16="http://schemas.microsoft.com/office/drawing/2014/main" id="{C9EFAB3E-74FA-9395-25FF-E4090FA8BA1F}"/>
              </a:ext>
            </a:extLst>
          </p:cNvPr>
          <p:cNvSpPr/>
          <p:nvPr/>
        </p:nvSpPr>
        <p:spPr bwMode="auto">
          <a:xfrm>
            <a:off x="7913130" y="5160537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201" name="Eingekerbter Richtungspfeil 45">
            <a:extLst>
              <a:ext uri="{FF2B5EF4-FFF2-40B4-BE49-F238E27FC236}">
                <a16:creationId xmlns:a16="http://schemas.microsoft.com/office/drawing/2014/main" id="{143E97C1-5AF4-1D1C-590C-D7F4F6253C3F}"/>
              </a:ext>
            </a:extLst>
          </p:cNvPr>
          <p:cNvSpPr/>
          <p:nvPr/>
        </p:nvSpPr>
        <p:spPr bwMode="auto">
          <a:xfrm>
            <a:off x="9223308" y="5160537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</a:t>
            </a:r>
          </a:p>
        </p:txBody>
      </p:sp>
      <p:sp>
        <p:nvSpPr>
          <p:cNvPr id="202" name="Eingekerbter Richtungspfeil 45">
            <a:extLst>
              <a:ext uri="{FF2B5EF4-FFF2-40B4-BE49-F238E27FC236}">
                <a16:creationId xmlns:a16="http://schemas.microsoft.com/office/drawing/2014/main" id="{6CB98217-78DB-5492-29E1-86025AFCC44F}"/>
              </a:ext>
            </a:extLst>
          </p:cNvPr>
          <p:cNvSpPr/>
          <p:nvPr/>
        </p:nvSpPr>
        <p:spPr bwMode="auto">
          <a:xfrm>
            <a:off x="7913130" y="5350496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203" name="Eingekerbter Richtungspfeil 45">
            <a:extLst>
              <a:ext uri="{FF2B5EF4-FFF2-40B4-BE49-F238E27FC236}">
                <a16:creationId xmlns:a16="http://schemas.microsoft.com/office/drawing/2014/main" id="{9082D0D5-6E0A-6142-1BC0-EA399624A9CB}"/>
              </a:ext>
            </a:extLst>
          </p:cNvPr>
          <p:cNvSpPr/>
          <p:nvPr/>
        </p:nvSpPr>
        <p:spPr bwMode="auto">
          <a:xfrm>
            <a:off x="9223308" y="5350496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</a:t>
            </a:r>
          </a:p>
        </p:txBody>
      </p:sp>
      <p:sp>
        <p:nvSpPr>
          <p:cNvPr id="204" name="Eingekerbter Richtungspfeil 45">
            <a:extLst>
              <a:ext uri="{FF2B5EF4-FFF2-40B4-BE49-F238E27FC236}">
                <a16:creationId xmlns:a16="http://schemas.microsoft.com/office/drawing/2014/main" id="{7B33706D-81AD-BF5A-463C-EE5970CA9D1A}"/>
              </a:ext>
            </a:extLst>
          </p:cNvPr>
          <p:cNvSpPr/>
          <p:nvPr/>
        </p:nvSpPr>
        <p:spPr bwMode="auto">
          <a:xfrm>
            <a:off x="7913130" y="5533647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205" name="Eingekerbter Richtungspfeil 45">
            <a:extLst>
              <a:ext uri="{FF2B5EF4-FFF2-40B4-BE49-F238E27FC236}">
                <a16:creationId xmlns:a16="http://schemas.microsoft.com/office/drawing/2014/main" id="{ED7BFB27-58F7-0919-A3D0-931DC3E4718F}"/>
              </a:ext>
            </a:extLst>
          </p:cNvPr>
          <p:cNvSpPr/>
          <p:nvPr/>
        </p:nvSpPr>
        <p:spPr bwMode="auto">
          <a:xfrm>
            <a:off x="9223308" y="5533647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</a:t>
            </a:r>
          </a:p>
        </p:txBody>
      </p:sp>
      <p:sp>
        <p:nvSpPr>
          <p:cNvPr id="206" name="Eingekerbter Richtungspfeil 45">
            <a:extLst>
              <a:ext uri="{FF2B5EF4-FFF2-40B4-BE49-F238E27FC236}">
                <a16:creationId xmlns:a16="http://schemas.microsoft.com/office/drawing/2014/main" id="{96E0A79B-DDDE-2056-FFE0-B7ABE56E5595}"/>
              </a:ext>
            </a:extLst>
          </p:cNvPr>
          <p:cNvSpPr/>
          <p:nvPr/>
        </p:nvSpPr>
        <p:spPr bwMode="auto">
          <a:xfrm>
            <a:off x="7913130" y="5723606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207" name="Eingekerbter Richtungspfeil 45">
            <a:extLst>
              <a:ext uri="{FF2B5EF4-FFF2-40B4-BE49-F238E27FC236}">
                <a16:creationId xmlns:a16="http://schemas.microsoft.com/office/drawing/2014/main" id="{CBF20BF9-DCD0-4BC5-7150-CC99A2E568EC}"/>
              </a:ext>
            </a:extLst>
          </p:cNvPr>
          <p:cNvSpPr/>
          <p:nvPr/>
        </p:nvSpPr>
        <p:spPr bwMode="auto">
          <a:xfrm>
            <a:off x="9223308" y="5723606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5B12C06E-3BEE-D073-2C07-9D7455EF6D41}"/>
              </a:ext>
            </a:extLst>
          </p:cNvPr>
          <p:cNvSpPr txBox="1"/>
          <p:nvPr/>
        </p:nvSpPr>
        <p:spPr>
          <a:xfrm>
            <a:off x="7831970" y="4829751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i="1" dirty="0">
                <a:latin typeface="Arial" pitchFamily="34" charset="0"/>
              </a:rPr>
              <a:t>Dataset (</a:t>
            </a:r>
            <a:r>
              <a:rPr lang="de-DE" sz="1400" b="1" i="1" dirty="0" err="1">
                <a:latin typeface="Arial" pitchFamily="34" charset="0"/>
              </a:rPr>
              <a:t>csv</a:t>
            </a:r>
            <a:r>
              <a:rPr lang="de-DE" sz="1400" b="1" i="1" dirty="0">
                <a:latin typeface="Arial" pitchFamily="34" charset="0"/>
              </a:rPr>
              <a:t>):</a:t>
            </a:r>
            <a:endParaRPr lang="en-GB" sz="1400" b="1" i="1" dirty="0">
              <a:latin typeface="Arial" pitchFamily="34" charset="0"/>
            </a:endParaRPr>
          </a:p>
        </p:txBody>
      </p:sp>
      <p:sp>
        <p:nvSpPr>
          <p:cNvPr id="225" name="Title 2">
            <a:extLst>
              <a:ext uri="{FF2B5EF4-FFF2-40B4-BE49-F238E27FC236}">
                <a16:creationId xmlns:a16="http://schemas.microsoft.com/office/drawing/2014/main" id="{BA25F51D-7621-FA6C-BBF2-5F8034955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Model Train Phase: Dataset Creation</a:t>
            </a:r>
          </a:p>
        </p:txBody>
      </p:sp>
    </p:spTree>
    <p:extLst>
      <p:ext uri="{BB962C8B-B14F-4D97-AF65-F5344CB8AC3E}">
        <p14:creationId xmlns:p14="http://schemas.microsoft.com/office/powerpoint/2010/main" val="35260350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6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39" grpId="0" animBg="1"/>
      <p:bldP spid="65" grpId="0" animBg="1"/>
      <p:bldP spid="81" grpId="0"/>
      <p:bldP spid="82" grpId="0"/>
      <p:bldP spid="83" grpId="0"/>
      <p:bldP spid="84" grpId="0"/>
      <p:bldP spid="140" grpId="0"/>
      <p:bldP spid="141" grpId="0"/>
      <p:bldP spid="142" grpId="0"/>
      <p:bldP spid="143" grpId="0"/>
      <p:bldP spid="144" grpId="0"/>
      <p:bldP spid="145" grpId="0"/>
      <p:bldP spid="154" grpId="0" animBg="1"/>
      <p:bldP spid="156" grpId="0"/>
      <p:bldP spid="194" grpId="0" animBg="1"/>
      <p:bldP spid="195" grpId="0" animBg="1"/>
      <p:bldP spid="196" grpId="0"/>
      <p:bldP spid="197" grpId="0" animBg="1"/>
      <p:bldP spid="198" grpId="0" animBg="1"/>
      <p:bldP spid="199" grpId="0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0B4B80-42A5-DFC7-C73B-635351863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88328-3648-0EC8-BE89-273A41BCF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42FDCD-1B5E-05FA-8FF1-DFB257B05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E834D7-597A-497A-3A0D-F8847F677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225" y="1801951"/>
            <a:ext cx="687111" cy="687111"/>
          </a:xfrm>
          <a:prstGeom prst="rect">
            <a:avLst/>
          </a:prstGeom>
        </p:spPr>
      </p:pic>
      <p:cxnSp>
        <p:nvCxnSpPr>
          <p:cNvPr id="9" name="Gerade Verbindung mit Pfeil 43">
            <a:extLst>
              <a:ext uri="{FF2B5EF4-FFF2-40B4-BE49-F238E27FC236}">
                <a16:creationId xmlns:a16="http://schemas.microsoft.com/office/drawing/2014/main" id="{64818A40-BE61-999A-332D-2A31E6AFB23C}"/>
              </a:ext>
            </a:extLst>
          </p:cNvPr>
          <p:cNvCxnSpPr>
            <a:cxnSpLocks/>
            <a:stCxn id="10" idx="1"/>
            <a:endCxn id="8" idx="3"/>
          </p:cNvCxnSpPr>
          <p:nvPr/>
        </p:nvCxnSpPr>
        <p:spPr bwMode="auto">
          <a:xfrm flipH="1" flipV="1">
            <a:off x="4401336" y="2145507"/>
            <a:ext cx="689537" cy="53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6FD79FE-CCFB-8212-369A-2DC7952B74B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090873" y="1917477"/>
            <a:ext cx="466836" cy="4668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F27162-B50A-20DE-37C7-F50832F0CD57}"/>
              </a:ext>
            </a:extLst>
          </p:cNvPr>
          <p:cNvSpPr txBox="1">
            <a:spLocks/>
          </p:cNvSpPr>
          <p:nvPr/>
        </p:nvSpPr>
        <p:spPr>
          <a:xfrm>
            <a:off x="4499752" y="1873067"/>
            <a:ext cx="625331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Feed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A05784-1961-0491-3951-E29DBA51E644}"/>
              </a:ext>
            </a:extLst>
          </p:cNvPr>
          <p:cNvSpPr txBox="1">
            <a:spLocks/>
          </p:cNvSpPr>
          <p:nvPr/>
        </p:nvSpPr>
        <p:spPr>
          <a:xfrm>
            <a:off x="3058303" y="1873067"/>
            <a:ext cx="73965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Predict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D32D5E-6284-A1FD-962B-3AFC23C0B1AC}"/>
              </a:ext>
            </a:extLst>
          </p:cNvPr>
          <p:cNvSpPr txBox="1">
            <a:spLocks/>
          </p:cNvSpPr>
          <p:nvPr/>
        </p:nvSpPr>
        <p:spPr>
          <a:xfrm>
            <a:off x="4606449" y="1490316"/>
            <a:ext cx="1345535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Obfuscated</a:t>
            </a:r>
          </a:p>
          <a:p>
            <a:pPr algn="ctr"/>
            <a:r>
              <a:rPr lang="en-GB" sz="1100" b="0" i="0" dirty="0">
                <a:solidFill>
                  <a:schemeClr val="tx1"/>
                </a:solidFill>
                <a:effectLst/>
                <a:latin typeface="+mj-lt"/>
              </a:rPr>
              <a:t>Wikipedia Set</a:t>
            </a:r>
            <a:endParaRPr lang="en-GB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B24780-83F6-243A-D5AB-43879A15CA94}"/>
              </a:ext>
            </a:extLst>
          </p:cNvPr>
          <p:cNvSpPr txBox="1">
            <a:spLocks/>
          </p:cNvSpPr>
          <p:nvPr/>
        </p:nvSpPr>
        <p:spPr>
          <a:xfrm>
            <a:off x="3714224" y="1564283"/>
            <a:ext cx="64885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b="0" i="0" dirty="0">
                <a:solidFill>
                  <a:schemeClr val="tx1"/>
                </a:solidFill>
                <a:effectLst/>
                <a:latin typeface="+mj-lt"/>
              </a:rPr>
              <a:t>Model</a:t>
            </a:r>
            <a:endParaRPr lang="en-GB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75ECFEC-25D4-E7F4-F48B-CCAF0694F993}"/>
              </a:ext>
            </a:extLst>
          </p:cNvPr>
          <p:cNvSpPr>
            <a:spLocks/>
          </p:cNvSpPr>
          <p:nvPr/>
        </p:nvSpPr>
        <p:spPr>
          <a:xfrm>
            <a:off x="2255113" y="1484784"/>
            <a:ext cx="459663" cy="422225"/>
          </a:xfrm>
          <a:prstGeom prst="rect">
            <a:avLst/>
          </a:prstGeom>
          <a:blipFill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sz="1400"/>
          </a:p>
        </p:txBody>
      </p:sp>
      <p:pic>
        <p:nvPicPr>
          <p:cNvPr id="16" name="Graphic 15" descr="Document with solid fill">
            <a:extLst>
              <a:ext uri="{FF2B5EF4-FFF2-40B4-BE49-F238E27FC236}">
                <a16:creationId xmlns:a16="http://schemas.microsoft.com/office/drawing/2014/main" id="{7A291E4E-EFA9-B08A-A982-5D823536C7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98140" y="2360282"/>
            <a:ext cx="576973" cy="5769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9CC2BD2-D01F-2E7A-71B2-51B36D099FCB}"/>
              </a:ext>
            </a:extLst>
          </p:cNvPr>
          <p:cNvSpPr txBox="1">
            <a:spLocks/>
          </p:cNvSpPr>
          <p:nvPr/>
        </p:nvSpPr>
        <p:spPr>
          <a:xfrm>
            <a:off x="670316" y="2008424"/>
            <a:ext cx="73965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Loss()</a:t>
            </a:r>
          </a:p>
        </p:txBody>
      </p:sp>
      <p:cxnSp>
        <p:nvCxnSpPr>
          <p:cNvPr id="18" name="Connector: Elbow 105">
            <a:extLst>
              <a:ext uri="{FF2B5EF4-FFF2-40B4-BE49-F238E27FC236}">
                <a16:creationId xmlns:a16="http://schemas.microsoft.com/office/drawing/2014/main" id="{07E6E1F6-2AA1-C1E3-FC3E-3CBD0B8DD23B}"/>
              </a:ext>
            </a:extLst>
          </p:cNvPr>
          <p:cNvCxnSpPr>
            <a:cxnSpLocks/>
            <a:stCxn id="8" idx="1"/>
            <a:endCxn id="16" idx="3"/>
          </p:cNvCxnSpPr>
          <p:nvPr/>
        </p:nvCxnSpPr>
        <p:spPr bwMode="auto">
          <a:xfrm rot="10800000" flipV="1">
            <a:off x="2775113" y="2145507"/>
            <a:ext cx="939112" cy="50326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Connector: Curved 106">
            <a:extLst>
              <a:ext uri="{FF2B5EF4-FFF2-40B4-BE49-F238E27FC236}">
                <a16:creationId xmlns:a16="http://schemas.microsoft.com/office/drawing/2014/main" id="{D5E3A49C-2EED-4289-33D1-81C5EFAF071F}"/>
              </a:ext>
            </a:extLst>
          </p:cNvPr>
          <p:cNvCxnSpPr>
            <a:cxnSpLocks/>
            <a:stCxn id="17" idx="2"/>
            <a:endCxn id="8" idx="2"/>
          </p:cNvCxnSpPr>
          <p:nvPr/>
        </p:nvCxnSpPr>
        <p:spPr bwMode="auto">
          <a:xfrm rot="16200000" flipH="1">
            <a:off x="2439448" y="870729"/>
            <a:ext cx="219028" cy="3017638"/>
          </a:xfrm>
          <a:prstGeom prst="curvedConnector3">
            <a:avLst>
              <a:gd name="adj1" fmla="val 367732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EE43175-EE33-BA9F-7CC5-2DD2DFC51233}"/>
              </a:ext>
            </a:extLst>
          </p:cNvPr>
          <p:cNvSpPr txBox="1">
            <a:spLocks/>
          </p:cNvSpPr>
          <p:nvPr/>
        </p:nvSpPr>
        <p:spPr>
          <a:xfrm>
            <a:off x="3577557" y="2730289"/>
            <a:ext cx="960446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Update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weights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C5081B-13D6-D6D4-7216-D1CB1D45611D}"/>
              </a:ext>
            </a:extLst>
          </p:cNvPr>
          <p:cNvSpPr txBox="1">
            <a:spLocks/>
          </p:cNvSpPr>
          <p:nvPr/>
        </p:nvSpPr>
        <p:spPr>
          <a:xfrm>
            <a:off x="2012517" y="2171124"/>
            <a:ext cx="952562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Prediction</a:t>
            </a:r>
          </a:p>
        </p:txBody>
      </p:sp>
      <p:cxnSp>
        <p:nvCxnSpPr>
          <p:cNvPr id="22" name="Connector: Elbow 109">
            <a:extLst>
              <a:ext uri="{FF2B5EF4-FFF2-40B4-BE49-F238E27FC236}">
                <a16:creationId xmlns:a16="http://schemas.microsoft.com/office/drawing/2014/main" id="{1C7913DB-3D85-7927-7093-C356810F005B}"/>
              </a:ext>
            </a:extLst>
          </p:cNvPr>
          <p:cNvCxnSpPr>
            <a:cxnSpLocks/>
            <a:stCxn id="15" idx="1"/>
            <a:endCxn id="17" idx="3"/>
          </p:cNvCxnSpPr>
          <p:nvPr/>
        </p:nvCxnSpPr>
        <p:spPr bwMode="auto">
          <a:xfrm rot="10800000" flipV="1">
            <a:off x="1409971" y="1695897"/>
            <a:ext cx="845143" cy="44333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nector: Elbow 110">
            <a:extLst>
              <a:ext uri="{FF2B5EF4-FFF2-40B4-BE49-F238E27FC236}">
                <a16:creationId xmlns:a16="http://schemas.microsoft.com/office/drawing/2014/main" id="{D1882500-9FD8-89D9-5FA5-82576A43EE06}"/>
              </a:ext>
            </a:extLst>
          </p:cNvPr>
          <p:cNvCxnSpPr>
            <a:cxnSpLocks/>
            <a:stCxn id="16" idx="1"/>
            <a:endCxn id="17" idx="3"/>
          </p:cNvCxnSpPr>
          <p:nvPr/>
        </p:nvCxnSpPr>
        <p:spPr bwMode="auto">
          <a:xfrm rot="10800000">
            <a:off x="1409970" y="2139229"/>
            <a:ext cx="788170" cy="509540"/>
          </a:xfrm>
          <a:prstGeom prst="bentConnector3">
            <a:avLst>
              <a:gd name="adj1" fmla="val 46217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Up Arrow 23">
            <a:extLst>
              <a:ext uri="{FF2B5EF4-FFF2-40B4-BE49-F238E27FC236}">
                <a16:creationId xmlns:a16="http://schemas.microsoft.com/office/drawing/2014/main" id="{9CF3D379-1F5F-95C8-5EA8-2F04E5A747B5}"/>
              </a:ext>
            </a:extLst>
          </p:cNvPr>
          <p:cNvSpPr/>
          <p:nvPr/>
        </p:nvSpPr>
        <p:spPr bwMode="auto">
          <a:xfrm rot="5400000">
            <a:off x="5728002" y="4592660"/>
            <a:ext cx="484632" cy="1115458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A13E512-6D9F-DC27-DD8F-BEA05D772F8E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8766024" y="1340768"/>
            <a:ext cx="489674" cy="48967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C25A4B3-7019-AB71-D085-E9DCB9BE368D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8259104" y="1340768"/>
            <a:ext cx="489674" cy="48967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2023D29-C677-3C96-2934-877FE6B5122E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752184" y="1341814"/>
            <a:ext cx="489674" cy="48967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D54FDEF-86B6-6425-57BB-ED5CD1A0EF7C}"/>
              </a:ext>
            </a:extLst>
          </p:cNvPr>
          <p:cNvSpPr txBox="1"/>
          <p:nvPr/>
        </p:nvSpPr>
        <p:spPr>
          <a:xfrm>
            <a:off x="744445" y="1103804"/>
            <a:ext cx="69762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</a:rPr>
              <a:t>Do: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66E662-D731-DBF2-2705-D2C535F55BB5}"/>
              </a:ext>
            </a:extLst>
          </p:cNvPr>
          <p:cNvSpPr txBox="1"/>
          <p:nvPr/>
        </p:nvSpPr>
        <p:spPr>
          <a:xfrm>
            <a:off x="5969230" y="1103804"/>
            <a:ext cx="16033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</a:rPr>
              <a:t>For Each: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BA6DED7-5DD7-DF91-0907-768EE5C2DF2B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10574878" y="1354104"/>
            <a:ext cx="489674" cy="48967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FC50DF2-5D3D-C13C-2D89-74D5A1381499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10067958" y="1354104"/>
            <a:ext cx="489674" cy="48967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3F6AA27-F263-F84F-1F3B-4FD14598270E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9561038" y="1355150"/>
            <a:ext cx="489674" cy="489674"/>
          </a:xfrm>
          <a:prstGeom prst="rect">
            <a:avLst/>
          </a:prstGeom>
        </p:spPr>
      </p:pic>
      <p:sp>
        <p:nvSpPr>
          <p:cNvPr id="34" name="Right Brace 33">
            <a:extLst>
              <a:ext uri="{FF2B5EF4-FFF2-40B4-BE49-F238E27FC236}">
                <a16:creationId xmlns:a16="http://schemas.microsoft.com/office/drawing/2014/main" id="{D4C025DF-46C8-C55D-9803-E804CAE7B054}"/>
              </a:ext>
            </a:extLst>
          </p:cNvPr>
          <p:cNvSpPr/>
          <p:nvPr/>
        </p:nvSpPr>
        <p:spPr bwMode="auto">
          <a:xfrm rot="5400000">
            <a:off x="8366246" y="1298479"/>
            <a:ext cx="228518" cy="1456646"/>
          </a:xfrm>
          <a:prstGeom prst="rightBrace">
            <a:avLst>
              <a:gd name="adj1" fmla="val 21677"/>
              <a:gd name="adj2" fmla="val 49746"/>
            </a:avLst>
          </a:prstGeom>
          <a:ln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9B076AE3-73CA-73D6-189B-0CB017BDC44C}"/>
              </a:ext>
            </a:extLst>
          </p:cNvPr>
          <p:cNvSpPr/>
          <p:nvPr/>
        </p:nvSpPr>
        <p:spPr bwMode="auto">
          <a:xfrm rot="5400000">
            <a:off x="10168363" y="1300396"/>
            <a:ext cx="224685" cy="1456645"/>
          </a:xfrm>
          <a:prstGeom prst="rightBrace">
            <a:avLst>
              <a:gd name="adj1" fmla="val 21677"/>
              <a:gd name="adj2" fmla="val 49746"/>
            </a:avLst>
          </a:prstGeom>
          <a:ln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71CE642-2FF9-5769-9443-1B96B79B2D8A}"/>
              </a:ext>
            </a:extLst>
          </p:cNvPr>
          <p:cNvSpPr txBox="1"/>
          <p:nvPr/>
        </p:nvSpPr>
        <p:spPr>
          <a:xfrm>
            <a:off x="8145509" y="1079158"/>
            <a:ext cx="716863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MV Sets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2FD06-9C80-7B65-E7CF-936408CEB845}"/>
              </a:ext>
            </a:extLst>
          </p:cNvPr>
          <p:cNvSpPr txBox="1"/>
          <p:nvPr/>
        </p:nvSpPr>
        <p:spPr>
          <a:xfrm>
            <a:off x="9979624" y="1068521"/>
            <a:ext cx="700833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TG Sets</a:t>
            </a:r>
          </a:p>
        </p:txBody>
      </p:sp>
      <p:sp>
        <p:nvSpPr>
          <p:cNvPr id="39" name="Rectangle: Rounded Corners 20">
            <a:extLst>
              <a:ext uri="{FF2B5EF4-FFF2-40B4-BE49-F238E27FC236}">
                <a16:creationId xmlns:a16="http://schemas.microsoft.com/office/drawing/2014/main" id="{2CEED3C5-E808-CEAE-A319-5DA770AED208}"/>
              </a:ext>
            </a:extLst>
          </p:cNvPr>
          <p:cNvSpPr/>
          <p:nvPr/>
        </p:nvSpPr>
        <p:spPr>
          <a:xfrm>
            <a:off x="185422" y="4473462"/>
            <a:ext cx="4905452" cy="1353854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0" name="Rectangle 39" descr="Playing Cards">
            <a:extLst>
              <a:ext uri="{FF2B5EF4-FFF2-40B4-BE49-F238E27FC236}">
                <a16:creationId xmlns:a16="http://schemas.microsoft.com/office/drawing/2014/main" id="{43952CF4-437C-92A7-6918-D628A92A0EC5}"/>
              </a:ext>
            </a:extLst>
          </p:cNvPr>
          <p:cNvSpPr/>
          <p:nvPr/>
        </p:nvSpPr>
        <p:spPr>
          <a:xfrm>
            <a:off x="418751" y="4948553"/>
            <a:ext cx="691393" cy="592487"/>
          </a:xfrm>
          <a:prstGeom prst="rect">
            <a:avLst/>
          </a:prstGeom>
          <a:blipFill rotWithShape="1">
            <a:blip r:embed="rId7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1" name="Freeform: Shape 22">
            <a:extLst>
              <a:ext uri="{FF2B5EF4-FFF2-40B4-BE49-F238E27FC236}">
                <a16:creationId xmlns:a16="http://schemas.microsoft.com/office/drawing/2014/main" id="{49D67DBA-CFD9-B671-AFD2-7B26F9D9C7A0}"/>
              </a:ext>
            </a:extLst>
          </p:cNvPr>
          <p:cNvSpPr/>
          <p:nvPr/>
        </p:nvSpPr>
        <p:spPr>
          <a:xfrm>
            <a:off x="1343472" y="4473462"/>
            <a:ext cx="3747401" cy="1353854"/>
          </a:xfrm>
          <a:custGeom>
            <a:avLst/>
            <a:gdLst>
              <a:gd name="connsiteX0" fmla="*/ 0 w 3878179"/>
              <a:gd name="connsiteY0" fmla="*/ 0 h 1542673"/>
              <a:gd name="connsiteX1" fmla="*/ 3878179 w 3878179"/>
              <a:gd name="connsiteY1" fmla="*/ 0 h 1542673"/>
              <a:gd name="connsiteX2" fmla="*/ 3878179 w 3878179"/>
              <a:gd name="connsiteY2" fmla="*/ 1542673 h 1542673"/>
              <a:gd name="connsiteX3" fmla="*/ 0 w 3878179"/>
              <a:gd name="connsiteY3" fmla="*/ 1542673 h 1542673"/>
              <a:gd name="connsiteX4" fmla="*/ 0 w 3878179"/>
              <a:gd name="connsiteY4" fmla="*/ 0 h 154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8179" h="1542673">
                <a:moveTo>
                  <a:pt x="0" y="0"/>
                </a:moveTo>
                <a:lnTo>
                  <a:pt x="3878179" y="0"/>
                </a:lnTo>
                <a:lnTo>
                  <a:pt x="3878179" y="1542673"/>
                </a:lnTo>
                <a:lnTo>
                  <a:pt x="0" y="15426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266" tIns="163266" rIns="163266" bIns="163266" numCol="1" spcCol="1270" anchor="ctr" anchorCtr="0">
            <a:noAutofit/>
          </a:bodyPr>
          <a:lstStyle/>
          <a:p>
            <a:pPr marL="0" lvl="0" indent="0" algn="l" defTabSz="8001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9 Different adversary NLP models </a:t>
            </a:r>
            <a:r>
              <a:rPr lang="en-US" dirty="0"/>
              <a:t>are trained</a:t>
            </a:r>
            <a:endParaRPr lang="en-US" kern="1200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F56C876-DD15-8E96-7D3F-452139CD5A2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59104" y="2509049"/>
            <a:ext cx="489674" cy="48967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6CC858D-D430-56B1-46E2-6FA8C2D38A7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06726" y="3515390"/>
            <a:ext cx="489674" cy="48967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EE68967-B617-813B-66C7-E72D22114DE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085204" y="2485452"/>
            <a:ext cx="489674" cy="489674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9129A2B6-3E7E-8DDA-B5A8-F6413770D268}"/>
              </a:ext>
            </a:extLst>
          </p:cNvPr>
          <p:cNvSpPr txBox="1"/>
          <p:nvPr/>
        </p:nvSpPr>
        <p:spPr>
          <a:xfrm>
            <a:off x="8047725" y="2146382"/>
            <a:ext cx="91242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Merged MV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41BCDFC-96B6-389B-C7DB-7DD4AAB95E51}"/>
              </a:ext>
            </a:extLst>
          </p:cNvPr>
          <p:cNvSpPr txBox="1"/>
          <p:nvPr/>
        </p:nvSpPr>
        <p:spPr>
          <a:xfrm>
            <a:off x="9862973" y="2150664"/>
            <a:ext cx="91905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Merged TG</a:t>
            </a:r>
          </a:p>
        </p:txBody>
      </p:sp>
      <p:sp>
        <p:nvSpPr>
          <p:cNvPr id="48" name="Right Brace 47">
            <a:extLst>
              <a:ext uri="{FF2B5EF4-FFF2-40B4-BE49-F238E27FC236}">
                <a16:creationId xmlns:a16="http://schemas.microsoft.com/office/drawing/2014/main" id="{B76E9C90-4C45-8C89-8794-B619082CB692}"/>
              </a:ext>
            </a:extLst>
          </p:cNvPr>
          <p:cNvSpPr/>
          <p:nvPr/>
        </p:nvSpPr>
        <p:spPr bwMode="auto">
          <a:xfrm rot="5400000">
            <a:off x="9269394" y="1996747"/>
            <a:ext cx="224685" cy="2351789"/>
          </a:xfrm>
          <a:prstGeom prst="rightBrace">
            <a:avLst>
              <a:gd name="adj1" fmla="val 21677"/>
              <a:gd name="adj2" fmla="val 49746"/>
            </a:avLst>
          </a:prstGeom>
          <a:ln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B5B06B9-1625-D8BF-55B5-8B66801D894E}"/>
              </a:ext>
            </a:extLst>
          </p:cNvPr>
          <p:cNvSpPr txBox="1"/>
          <p:nvPr/>
        </p:nvSpPr>
        <p:spPr>
          <a:xfrm>
            <a:off x="8798197" y="3292261"/>
            <a:ext cx="123445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Merged MV&amp;TG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F4B7D292-418A-2484-E5F5-9D0192C6A5D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206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811125" y="4602107"/>
            <a:ext cx="687111" cy="687111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7E8FC03-66FF-19B8-B5D7-2FB6250B6954}"/>
              </a:ext>
            </a:extLst>
          </p:cNvPr>
          <p:cNvSpPr txBox="1"/>
          <p:nvPr/>
        </p:nvSpPr>
        <p:spPr>
          <a:xfrm>
            <a:off x="1817684" y="1240320"/>
            <a:ext cx="1411361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Arial" pitchFamily="34" charset="0"/>
              </a:rPr>
              <a:t>Wikipedia</a:t>
            </a:r>
            <a:endParaRPr lang="en-GB" sz="1100" dirty="0">
              <a:latin typeface="Arial" pitchFamily="34" charset="0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241F1D47-5165-F745-2D50-B581F29E115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353105" y="4592426"/>
            <a:ext cx="687111" cy="687111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1348BC0-9542-FFFB-B500-5B1D108EF27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896200" y="4592426"/>
            <a:ext cx="687111" cy="687111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768E651-B772-CAF6-D5B4-B93984D6109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67160" y="4590809"/>
            <a:ext cx="687111" cy="687111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705CF82-8D98-7C32-C1D1-1FD5C10671E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009140" y="4581128"/>
            <a:ext cx="687111" cy="687111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8C0CC47-7573-955A-7571-DA81E6A7FAE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206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9552235" y="4581128"/>
            <a:ext cx="687111" cy="687111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4BAD14D-29D0-F474-71BB-781FAE26111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663703" y="5287601"/>
            <a:ext cx="687111" cy="687111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E9063FB-ABD2-CE34-95C4-09851F389D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748778" y="5277920"/>
            <a:ext cx="687111" cy="687111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A385D6D-1898-C962-22D7-84545E3EA41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15813" y="5973095"/>
            <a:ext cx="687111" cy="687111"/>
          </a:xfrm>
          <a:prstGeom prst="rect">
            <a:avLst/>
          </a:prstGeom>
        </p:spPr>
      </p:pic>
      <p:sp>
        <p:nvSpPr>
          <p:cNvPr id="64" name="Title 2">
            <a:extLst>
              <a:ext uri="{FF2B5EF4-FFF2-40B4-BE49-F238E27FC236}">
                <a16:creationId xmlns:a16="http://schemas.microsoft.com/office/drawing/2014/main" id="{5B274AA0-FFC5-0C62-7057-5A4985379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Model Train Phase: Adversary Model Training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E6B937-133A-BBF4-6B22-4D5EBBC1B6C6}"/>
              </a:ext>
            </a:extLst>
          </p:cNvPr>
          <p:cNvSpPr txBox="1"/>
          <p:nvPr/>
        </p:nvSpPr>
        <p:spPr>
          <a:xfrm>
            <a:off x="4557511" y="3515008"/>
            <a:ext cx="1202572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</a:rPr>
              <a:t>Text generation </a:t>
            </a:r>
            <a:br>
              <a:rPr lang="en-US" sz="1100" dirty="0">
                <a:latin typeface="Arial" pitchFamily="34" charset="0"/>
              </a:rPr>
            </a:br>
            <a:r>
              <a:rPr lang="en-US" sz="1100" dirty="0">
                <a:latin typeface="Arial" pitchFamily="34" charset="0"/>
              </a:rPr>
              <a:t>model</a:t>
            </a:r>
          </a:p>
        </p:txBody>
      </p:sp>
      <p:cxnSp>
        <p:nvCxnSpPr>
          <p:cNvPr id="4" name="Curved Connector 3">
            <a:extLst>
              <a:ext uri="{FF2B5EF4-FFF2-40B4-BE49-F238E27FC236}">
                <a16:creationId xmlns:a16="http://schemas.microsoft.com/office/drawing/2014/main" id="{3C1C63B6-6BAF-6300-9CF5-5138B52E1F0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178416" y="2596344"/>
            <a:ext cx="1203301" cy="711753"/>
          </a:xfrm>
          <a:prstGeom prst="curvedConnector3">
            <a:avLst>
              <a:gd name="adj1" fmla="val 99816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5574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 animBg="1"/>
      <p:bldP spid="17" grpId="0"/>
      <p:bldP spid="20" grpId="0"/>
      <p:bldP spid="21" grpId="0"/>
      <p:bldP spid="24" grpId="0" animBg="1"/>
      <p:bldP spid="28" grpId="0"/>
      <p:bldP spid="29" grpId="0"/>
      <p:bldP spid="34" grpId="0" animBg="1"/>
      <p:bldP spid="35" grpId="0" animBg="1"/>
      <p:bldP spid="36" grpId="0"/>
      <p:bldP spid="38" grpId="0"/>
      <p:bldP spid="39" grpId="0" animBg="1"/>
      <p:bldP spid="40" grpId="0" animBg="1"/>
      <p:bldP spid="41" grpId="0"/>
      <p:bldP spid="45" grpId="0"/>
      <p:bldP spid="46" grpId="0"/>
      <p:bldP spid="48" grpId="0" animBg="1"/>
      <p:bldP spid="49" grpId="0"/>
      <p:bldP spid="51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792AED89-FE7F-549D-32E8-240BEE665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Evaluation Phase – Metrics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A9AE8-71E4-D76C-1239-326F953C0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0FAF-3C94-BA8E-F419-66FADA452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114F4-2D65-B547-5EB3-D831FE4EE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14</a:t>
            </a:fld>
            <a:endParaRPr lang="de-DE"/>
          </a:p>
        </p:txBody>
      </p:sp>
      <p:pic>
        <p:nvPicPr>
          <p:cNvPr id="17" name="Graphic 16" descr="Artificial Intelligence with solid fill">
            <a:extLst>
              <a:ext uri="{FF2B5EF4-FFF2-40B4-BE49-F238E27FC236}">
                <a16:creationId xmlns:a16="http://schemas.microsoft.com/office/drawing/2014/main" id="{A2654720-00A2-F83E-5D87-72E1B2888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04365" y="4277303"/>
            <a:ext cx="720725" cy="7207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D14B560-AEC2-CB1B-0001-851B61D78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3012" y="4337987"/>
            <a:ext cx="599356" cy="59935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F48396E-F697-2B87-EFA7-E9696C17C7D0}"/>
              </a:ext>
            </a:extLst>
          </p:cNvPr>
          <p:cNvGrpSpPr/>
          <p:nvPr/>
        </p:nvGrpSpPr>
        <p:grpSpPr>
          <a:xfrm>
            <a:off x="1055440" y="1797968"/>
            <a:ext cx="2426014" cy="1540519"/>
            <a:chOff x="270248" y="1744592"/>
            <a:chExt cx="2426014" cy="1540519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6AD245FF-E29B-E904-80D1-C78711CCD39D}"/>
                </a:ext>
              </a:extLst>
            </p:cNvPr>
            <p:cNvSpPr/>
            <p:nvPr/>
          </p:nvSpPr>
          <p:spPr>
            <a:xfrm>
              <a:off x="270248" y="1744592"/>
              <a:ext cx="2426014" cy="154051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sz="3600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6F19223-19E9-9EB5-3ED8-74F6474A37CC}"/>
                </a:ext>
              </a:extLst>
            </p:cNvPr>
            <p:cNvSpPr txBox="1"/>
            <p:nvPr/>
          </p:nvSpPr>
          <p:spPr>
            <a:xfrm>
              <a:off x="315368" y="1789712"/>
              <a:ext cx="2335774" cy="14502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ROUGE-1 Score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5933B3F-EA4D-3346-89E0-BD59EA3562CB}"/>
              </a:ext>
            </a:extLst>
          </p:cNvPr>
          <p:cNvGrpSpPr/>
          <p:nvPr/>
        </p:nvGrpSpPr>
        <p:grpSpPr>
          <a:xfrm>
            <a:off x="1100560" y="4371278"/>
            <a:ext cx="2426014" cy="1540519"/>
            <a:chOff x="3235377" y="1744592"/>
            <a:chExt cx="2426014" cy="1540519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58CD3435-A7BA-6FE1-D313-30EC4D29E74A}"/>
                </a:ext>
              </a:extLst>
            </p:cNvPr>
            <p:cNvSpPr/>
            <p:nvPr/>
          </p:nvSpPr>
          <p:spPr>
            <a:xfrm>
              <a:off x="3235377" y="1744592"/>
              <a:ext cx="2426014" cy="154051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2" name="Rounded Rectangle 6">
              <a:extLst>
                <a:ext uri="{FF2B5EF4-FFF2-40B4-BE49-F238E27FC236}">
                  <a16:creationId xmlns:a16="http://schemas.microsoft.com/office/drawing/2014/main" id="{EDB4631E-57BA-EA85-1C96-EAB5F8446A75}"/>
                </a:ext>
              </a:extLst>
            </p:cNvPr>
            <p:cNvSpPr txBox="1"/>
            <p:nvPr/>
          </p:nvSpPr>
          <p:spPr>
            <a:xfrm>
              <a:off x="3280497" y="1789712"/>
              <a:ext cx="2335774" cy="14502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Cosine Similarity Score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9B57438-BE14-750A-C8A1-C1CF149A252E}"/>
              </a:ext>
            </a:extLst>
          </p:cNvPr>
          <p:cNvSpPr txBox="1"/>
          <p:nvPr/>
        </p:nvSpPr>
        <p:spPr>
          <a:xfrm>
            <a:off x="3539960" y="2383561"/>
            <a:ext cx="31931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itchFamily="34" charset="0"/>
              </a:rPr>
              <a:t>=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020891-1197-66C8-B007-78FBBECBE8F3}"/>
              </a:ext>
            </a:extLst>
          </p:cNvPr>
          <p:cNvSpPr txBox="1"/>
          <p:nvPr/>
        </p:nvSpPr>
        <p:spPr>
          <a:xfrm>
            <a:off x="3568771" y="4956871"/>
            <a:ext cx="45397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itchFamily="34" charset="0"/>
              </a:rPr>
              <a:t>=&gt;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388F37F-29EF-19DB-2FF6-A923197E8966}"/>
                  </a:ext>
                </a:extLst>
              </p:cNvPr>
              <p:cNvSpPr txBox="1"/>
              <p:nvPr/>
            </p:nvSpPr>
            <p:spPr>
              <a:xfrm>
                <a:off x="4151784" y="4453000"/>
                <a:ext cx="1277914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𝑆𝑒𝑛𝑡𝑒𝑛𝑐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388F37F-29EF-19DB-2FF6-A923197E8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784" y="4453000"/>
                <a:ext cx="1277914" cy="369332"/>
              </a:xfrm>
              <a:prstGeom prst="rect">
                <a:avLst/>
              </a:prstGeom>
              <a:blipFill>
                <a:blip r:embed="rId5"/>
                <a:stretch>
                  <a:fillRect b="-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AD1CEEF-758E-881F-B62E-A6C0F1BDCC4B}"/>
              </a:ext>
            </a:extLst>
          </p:cNvPr>
          <p:cNvCxnSpPr>
            <a:cxnSpLocks/>
            <a:stCxn id="21" idx="3"/>
            <a:endCxn id="17" idx="1"/>
          </p:cNvCxnSpPr>
          <p:nvPr/>
        </p:nvCxnSpPr>
        <p:spPr bwMode="auto">
          <a:xfrm>
            <a:off x="5429698" y="4637666"/>
            <a:ext cx="574667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519E161-07DA-E582-76C2-077339BA7299}"/>
              </a:ext>
            </a:extLst>
          </p:cNvPr>
          <p:cNvCxnSpPr>
            <a:cxnSpLocks/>
            <a:stCxn id="17" idx="3"/>
            <a:endCxn id="32" idx="1"/>
          </p:cNvCxnSpPr>
          <p:nvPr/>
        </p:nvCxnSpPr>
        <p:spPr bwMode="auto">
          <a:xfrm>
            <a:off x="6725090" y="4637666"/>
            <a:ext cx="574667" cy="618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3E81FCD-F802-B694-72CC-459D3EA44F18}"/>
                  </a:ext>
                </a:extLst>
              </p:cNvPr>
              <p:cNvSpPr txBox="1"/>
              <p:nvPr/>
            </p:nvSpPr>
            <p:spPr>
              <a:xfrm>
                <a:off x="7299757" y="4505355"/>
                <a:ext cx="1353255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𝐸𝑚𝑏𝑒𝑑𝑑𝑖𝑛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3E81FCD-F802-B694-72CC-459D3EA44F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9757" y="4505355"/>
                <a:ext cx="1353255" cy="276999"/>
              </a:xfrm>
              <a:prstGeom prst="rect">
                <a:avLst/>
              </a:prstGeom>
              <a:blipFill>
                <a:blip r:embed="rId6"/>
                <a:stretch>
                  <a:fillRect l="-2778" b="-3043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943F47CE-A247-AB4F-F8B8-174C2D016164}"/>
              </a:ext>
            </a:extLst>
          </p:cNvPr>
          <p:cNvSpPr txBox="1"/>
          <p:nvPr/>
        </p:nvSpPr>
        <p:spPr>
          <a:xfrm>
            <a:off x="9269890" y="4956871"/>
            <a:ext cx="31931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itchFamily="34" charset="0"/>
              </a:rPr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32B8DF1-C2C8-98A4-2FC2-5C15790605AF}"/>
                  </a:ext>
                </a:extLst>
              </p:cNvPr>
              <p:cNvSpPr txBox="1"/>
              <p:nvPr/>
            </p:nvSpPr>
            <p:spPr>
              <a:xfrm>
                <a:off x="9659416" y="4858927"/>
                <a:ext cx="1242776" cy="5652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||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||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32B8DF1-C2C8-98A4-2FC2-5C15790605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9416" y="4858927"/>
                <a:ext cx="1242776" cy="565219"/>
              </a:xfrm>
              <a:prstGeom prst="rect">
                <a:avLst/>
              </a:prstGeom>
              <a:blipFill>
                <a:blip r:embed="rId7"/>
                <a:stretch>
                  <a:fillRect l="-6061" t="-2174" r="-6061" b="-173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Graphic 39" descr="Artificial Intelligence with solid fill">
            <a:extLst>
              <a:ext uri="{FF2B5EF4-FFF2-40B4-BE49-F238E27FC236}">
                <a16:creationId xmlns:a16="http://schemas.microsoft.com/office/drawing/2014/main" id="{466366B3-567D-7A0C-D23F-F32E8BD53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36462" y="5243007"/>
            <a:ext cx="720725" cy="72072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1A508958-FB10-5794-AD8A-604592E206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5109" y="5303691"/>
            <a:ext cx="599356" cy="5993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CA418EC-F6F2-D565-D255-A46C42D01929}"/>
                  </a:ext>
                </a:extLst>
              </p:cNvPr>
              <p:cNvSpPr txBox="1"/>
              <p:nvPr/>
            </p:nvSpPr>
            <p:spPr>
              <a:xfrm>
                <a:off x="4183881" y="5418704"/>
                <a:ext cx="1283236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𝑆𝑒𝑛𝑡𝑒𝑛𝑐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CA418EC-F6F2-D565-D255-A46C42D01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881" y="5418704"/>
                <a:ext cx="1283236" cy="369332"/>
              </a:xfrm>
              <a:prstGeom prst="rect">
                <a:avLst/>
              </a:prstGeom>
              <a:blipFill>
                <a:blip r:embed="rId8"/>
                <a:stretch>
                  <a:fillRect b="-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6941C68-DAB2-F094-3B73-8B8FB888876D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 bwMode="auto">
          <a:xfrm>
            <a:off x="5467117" y="5603370"/>
            <a:ext cx="569345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96DE918-CD32-F694-705D-293D3B3BFFBF}"/>
              </a:ext>
            </a:extLst>
          </p:cNvPr>
          <p:cNvCxnSpPr>
            <a:cxnSpLocks/>
            <a:stCxn id="40" idx="3"/>
            <a:endCxn id="45" idx="1"/>
          </p:cNvCxnSpPr>
          <p:nvPr/>
        </p:nvCxnSpPr>
        <p:spPr bwMode="auto">
          <a:xfrm>
            <a:off x="6757187" y="5603370"/>
            <a:ext cx="574667" cy="618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28DD7C1-ED76-BC6A-B819-D13F46E6EAD1}"/>
                  </a:ext>
                </a:extLst>
              </p:cNvPr>
              <p:cNvSpPr txBox="1"/>
              <p:nvPr/>
            </p:nvSpPr>
            <p:spPr>
              <a:xfrm>
                <a:off x="7331854" y="5471059"/>
                <a:ext cx="1358577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𝐸𝑚𝑏𝑒𝑑𝑑𝑖𝑛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28DD7C1-ED76-BC6A-B819-D13F46E6EA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854" y="5471059"/>
                <a:ext cx="1358577" cy="276999"/>
              </a:xfrm>
              <a:prstGeom prst="rect">
                <a:avLst/>
              </a:prstGeom>
              <a:blipFill>
                <a:blip r:embed="rId9"/>
                <a:stretch>
                  <a:fillRect l="-3704" b="-3043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98C87E8-DBC0-B62B-2815-8AF77FC7C2C0}"/>
                  </a:ext>
                </a:extLst>
              </p:cNvPr>
              <p:cNvSpPr txBox="1"/>
              <p:nvPr/>
            </p:nvSpPr>
            <p:spPr>
              <a:xfrm>
                <a:off x="3917784" y="2384046"/>
                <a:ext cx="6989093" cy="38343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Number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words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shared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between</m:t>
                          </m:r>
                          <m: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the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machine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generated</m:t>
                          </m:r>
                          <m: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deobfuscated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sentence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and</m:t>
                          </m:r>
                          <m: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the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original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sentence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he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number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words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the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original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sentence</m:t>
                          </m:r>
                        </m:den>
                      </m:f>
                    </m:oMath>
                  </m:oMathPara>
                </a14:m>
                <a:endParaRPr lang="en-US" sz="1200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98C87E8-DBC0-B62B-2815-8AF77FC7C2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7784" y="2384046"/>
                <a:ext cx="6989093" cy="383438"/>
              </a:xfrm>
              <a:prstGeom prst="rect">
                <a:avLst/>
              </a:prstGeom>
              <a:blipFill>
                <a:blip r:embed="rId10"/>
                <a:stretch>
                  <a:fillRect l="-181" t="-6452" r="-181" b="-193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DEA6AF8-5B92-8445-B90D-28F9CAE1E85A}"/>
              </a:ext>
            </a:extLst>
          </p:cNvPr>
          <p:cNvSpPr txBox="1"/>
          <p:nvPr/>
        </p:nvSpPr>
        <p:spPr>
          <a:xfrm>
            <a:off x="5412382" y="3969525"/>
            <a:ext cx="1904689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Sentence transformer</a:t>
            </a:r>
          </a:p>
        </p:txBody>
      </p:sp>
    </p:spTree>
    <p:extLst>
      <p:ext uri="{BB962C8B-B14F-4D97-AF65-F5344CB8AC3E}">
        <p14:creationId xmlns:p14="http://schemas.microsoft.com/office/powerpoint/2010/main" val="1447719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32" grpId="0"/>
      <p:bldP spid="38" grpId="0"/>
      <p:bldP spid="39" grpId="0"/>
      <p:bldP spid="42" grpId="0"/>
      <p:bldP spid="45" grpId="0"/>
      <p:bldP spid="46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A0049-B546-ACA4-83F6-A03F2D07E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5F23F-1B38-C8AE-184E-28461C7F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CC0BC-95F3-58F8-9A83-10FD11429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650E19B-9EFA-D3B5-2832-91AE744546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053166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8D4AFA43-D8A3-471D-EA73-C882145E1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Evaluation Phase – The Benchmark</a:t>
            </a:r>
          </a:p>
        </p:txBody>
      </p:sp>
    </p:spTree>
    <p:extLst>
      <p:ext uri="{BB962C8B-B14F-4D97-AF65-F5344CB8AC3E}">
        <p14:creationId xmlns:p14="http://schemas.microsoft.com/office/powerpoint/2010/main" val="29897847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525B1F-2BDB-2140-BE5B-8B9FA14130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B0F272-E3E4-3642-802A-CEC871CDC7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A0799EB-FEEB-FE4B-B18D-CF90465288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8E773AE-2165-AA44-8635-134C87E1E3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9FAAB9-CB97-E044-A206-6574B8C3C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7AACDA-31B0-4346-8F62-D9815B7DF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EB4EB35-D04E-8443-A6AF-98B157096C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5E703B5-275C-AC46-BB48-6F2E5175C2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3BFD3DA-5B0F-F54C-BACA-85D4565A7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16</a:t>
            </a:fld>
            <a:endParaRPr lang="de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5912BC-B00E-D995-90F6-609A6FA66F0C}"/>
              </a:ext>
            </a:extLst>
          </p:cNvPr>
          <p:cNvSpPr txBox="1"/>
          <p:nvPr/>
        </p:nvSpPr>
        <p:spPr>
          <a:xfrm>
            <a:off x="-240704" y="2454545"/>
            <a:ext cx="1411361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Wikipedia</a:t>
            </a:r>
          </a:p>
          <a:p>
            <a:pPr algn="ctr"/>
            <a:r>
              <a:rPr lang="de-DE" sz="1400" dirty="0">
                <a:latin typeface="Arial" pitchFamily="34" charset="0"/>
              </a:rPr>
              <a:t>&amp;</a:t>
            </a:r>
          </a:p>
          <a:p>
            <a:pPr algn="ctr"/>
            <a:r>
              <a:rPr lang="de-DE" sz="1400" dirty="0">
                <a:latin typeface="Arial" pitchFamily="34" charset="0"/>
              </a:rPr>
              <a:t>Yelp</a:t>
            </a:r>
            <a:endParaRPr lang="en-GB" sz="1400" dirty="0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B95535-5EE9-08F8-07CD-6889F9301CE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/>
          </p:cNvSpPr>
          <p:nvPr/>
        </p:nvSpPr>
        <p:spPr>
          <a:xfrm>
            <a:off x="1662416" y="1818211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87395C8-E5E4-FF9B-1D5F-1971114D7F54}"/>
              </a:ext>
            </a:extLst>
          </p:cNvPr>
          <p:cNvSpPr/>
          <p:nvPr/>
        </p:nvSpPr>
        <p:spPr>
          <a:xfrm>
            <a:off x="223902" y="3247999"/>
            <a:ext cx="482150" cy="489674"/>
          </a:xfrm>
          <a:prstGeom prst="rect">
            <a:avLst/>
          </a:prstGeom>
          <a:blipFill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6B182E-4C25-A4BD-5C0F-190269070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2784750"/>
            <a:ext cx="489674" cy="48967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0DC46F5-66EF-05B9-40C4-12796F3957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1884009"/>
            <a:ext cx="489674" cy="4896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3E40AEC-3D8A-57EE-9078-54DFF627A5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933508"/>
            <a:ext cx="489674" cy="489674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654E1092-A235-A97C-4B91-E8B97348DA5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/>
          </p:cNvSpPr>
          <p:nvPr/>
        </p:nvSpPr>
        <p:spPr>
          <a:xfrm>
            <a:off x="1660126" y="4824668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DC2D5D47-5E7A-2654-3E5C-91E4902098E9}"/>
              </a:ext>
            </a:extLst>
          </p:cNvPr>
          <p:cNvCxnSpPr>
            <a:cxnSpLocks/>
            <a:stCxn id="39" idx="3"/>
            <a:endCxn id="9" idx="1"/>
          </p:cNvCxnSpPr>
          <p:nvPr/>
        </p:nvCxnSpPr>
        <p:spPr bwMode="auto">
          <a:xfrm flipV="1">
            <a:off x="706052" y="2130622"/>
            <a:ext cx="956364" cy="1362214"/>
          </a:xfrm>
          <a:prstGeom prst="bentConnector3">
            <a:avLst>
              <a:gd name="adj1" fmla="val 314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Elbow Connector 77">
            <a:extLst>
              <a:ext uri="{FF2B5EF4-FFF2-40B4-BE49-F238E27FC236}">
                <a16:creationId xmlns:a16="http://schemas.microsoft.com/office/drawing/2014/main" id="{DA98F7CA-D986-4B76-BEFE-824A3AB3F549}"/>
              </a:ext>
            </a:extLst>
          </p:cNvPr>
          <p:cNvCxnSpPr>
            <a:cxnSpLocks/>
            <a:stCxn id="39" idx="3"/>
            <a:endCxn id="65" idx="1"/>
          </p:cNvCxnSpPr>
          <p:nvPr/>
        </p:nvCxnSpPr>
        <p:spPr bwMode="auto">
          <a:xfrm>
            <a:off x="706052" y="3492836"/>
            <a:ext cx="954074" cy="1644243"/>
          </a:xfrm>
          <a:prstGeom prst="bentConnector3">
            <a:avLst>
              <a:gd name="adj1" fmla="val 3140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33AD53CE-1FAD-B419-DBFA-3C39A7898157}"/>
              </a:ext>
            </a:extLst>
          </p:cNvPr>
          <p:cNvSpPr txBox="1"/>
          <p:nvPr/>
        </p:nvSpPr>
        <p:spPr>
          <a:xfrm>
            <a:off x="1154269" y="1830148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8376E56-4FFE-1D6A-8A7A-AD1A1647AFCC}"/>
              </a:ext>
            </a:extLst>
          </p:cNvPr>
          <p:cNvSpPr txBox="1"/>
          <p:nvPr/>
        </p:nvSpPr>
        <p:spPr>
          <a:xfrm>
            <a:off x="1154269" y="4802646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7184652-4B3A-7264-6417-DCE7BBF51394}"/>
              </a:ext>
            </a:extLst>
          </p:cNvPr>
          <p:cNvSpPr txBox="1"/>
          <p:nvPr/>
        </p:nvSpPr>
        <p:spPr>
          <a:xfrm>
            <a:off x="1660126" y="1592187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MV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39D5301-7B83-E441-95C5-27923526356C}"/>
              </a:ext>
            </a:extLst>
          </p:cNvPr>
          <p:cNvSpPr txBox="1"/>
          <p:nvPr/>
        </p:nvSpPr>
        <p:spPr>
          <a:xfrm>
            <a:off x="1660126" y="4559472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TG</a:t>
            </a:r>
          </a:p>
        </p:txBody>
      </p: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704D77C1-D7D7-8464-F0F4-D986C6F39CBE}"/>
              </a:ext>
            </a:extLst>
          </p:cNvPr>
          <p:cNvCxnSpPr>
            <a:cxnSpLocks/>
            <a:stCxn id="9" idx="3"/>
            <a:endCxn id="34" idx="1"/>
          </p:cNvCxnSpPr>
          <p:nvPr/>
        </p:nvCxnSpPr>
        <p:spPr bwMode="auto">
          <a:xfrm flipV="1">
            <a:off x="2287238" y="1178345"/>
            <a:ext cx="1261768" cy="952277"/>
          </a:xfrm>
          <a:prstGeom prst="bentConnector3">
            <a:avLst>
              <a:gd name="adj1" fmla="val 39935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77C6B3A4-CC43-AEDB-3581-DD50F14BB4A7}"/>
              </a:ext>
            </a:extLst>
          </p:cNvPr>
          <p:cNvCxnSpPr>
            <a:cxnSpLocks/>
            <a:stCxn id="9" idx="3"/>
            <a:endCxn id="32" idx="1"/>
          </p:cNvCxnSpPr>
          <p:nvPr/>
        </p:nvCxnSpPr>
        <p:spPr bwMode="auto">
          <a:xfrm flipV="1">
            <a:off x="2287238" y="2128846"/>
            <a:ext cx="1261768" cy="177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44772F85-0067-E83A-4B40-0116250A6CDD}"/>
              </a:ext>
            </a:extLst>
          </p:cNvPr>
          <p:cNvCxnSpPr>
            <a:cxnSpLocks/>
            <a:stCxn id="9" idx="3"/>
            <a:endCxn id="40" idx="1"/>
          </p:cNvCxnSpPr>
          <p:nvPr/>
        </p:nvCxnSpPr>
        <p:spPr bwMode="auto">
          <a:xfrm>
            <a:off x="2287238" y="2130622"/>
            <a:ext cx="1261768" cy="898965"/>
          </a:xfrm>
          <a:prstGeom prst="bentConnector3">
            <a:avLst>
              <a:gd name="adj1" fmla="val 39935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7" name="Elbow Connector 116">
            <a:extLst>
              <a:ext uri="{FF2B5EF4-FFF2-40B4-BE49-F238E27FC236}">
                <a16:creationId xmlns:a16="http://schemas.microsoft.com/office/drawing/2014/main" id="{980E5BE5-1E15-3BA0-CF8E-2DAC75C191A1}"/>
              </a:ext>
            </a:extLst>
          </p:cNvPr>
          <p:cNvCxnSpPr>
            <a:cxnSpLocks/>
            <a:stCxn id="65" idx="3"/>
            <a:endCxn id="132" idx="1"/>
          </p:cNvCxnSpPr>
          <p:nvPr/>
        </p:nvCxnSpPr>
        <p:spPr bwMode="auto">
          <a:xfrm flipV="1">
            <a:off x="2284948" y="4188353"/>
            <a:ext cx="1264058" cy="948726"/>
          </a:xfrm>
          <a:prstGeom prst="bentConnector3">
            <a:avLst>
              <a:gd name="adj1" fmla="val 389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Elbow Connector 119">
            <a:extLst>
              <a:ext uri="{FF2B5EF4-FFF2-40B4-BE49-F238E27FC236}">
                <a16:creationId xmlns:a16="http://schemas.microsoft.com/office/drawing/2014/main" id="{3119CA0E-012D-396E-F978-7388A2811BCB}"/>
              </a:ext>
            </a:extLst>
          </p:cNvPr>
          <p:cNvCxnSpPr>
            <a:cxnSpLocks/>
            <a:stCxn id="65" idx="3"/>
            <a:endCxn id="131" idx="1"/>
          </p:cNvCxnSpPr>
          <p:nvPr/>
        </p:nvCxnSpPr>
        <p:spPr bwMode="auto">
          <a:xfrm>
            <a:off x="2284948" y="5137079"/>
            <a:ext cx="1264058" cy="1775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4" name="Elbow Connector 123">
            <a:extLst>
              <a:ext uri="{FF2B5EF4-FFF2-40B4-BE49-F238E27FC236}">
                <a16:creationId xmlns:a16="http://schemas.microsoft.com/office/drawing/2014/main" id="{AB189AA0-1B30-D17A-8715-8DBF1AD01CF2}"/>
              </a:ext>
            </a:extLst>
          </p:cNvPr>
          <p:cNvCxnSpPr>
            <a:cxnSpLocks/>
            <a:stCxn id="65" idx="3"/>
            <a:endCxn id="130" idx="1"/>
          </p:cNvCxnSpPr>
          <p:nvPr/>
        </p:nvCxnSpPr>
        <p:spPr bwMode="auto">
          <a:xfrm>
            <a:off x="2284948" y="5137079"/>
            <a:ext cx="1264058" cy="902516"/>
          </a:xfrm>
          <a:prstGeom prst="bentConnector3">
            <a:avLst>
              <a:gd name="adj1" fmla="val 389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0" name="Picture 129">
            <a:extLst>
              <a:ext uri="{FF2B5EF4-FFF2-40B4-BE49-F238E27FC236}">
                <a16:creationId xmlns:a16="http://schemas.microsoft.com/office/drawing/2014/main" id="{AE077EE5-4FDF-52E7-1DA3-BAB6D5A8B8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5794758"/>
            <a:ext cx="489674" cy="489674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1BE39E2C-17A4-429A-245D-06A1B45A4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4894017"/>
            <a:ext cx="489674" cy="489674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44B59493-082E-2344-51E6-2145A7BF0D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3943516"/>
            <a:ext cx="489674" cy="4896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F92F346-B44E-78BB-6300-B86656D66324}"/>
                  </a:ext>
                </a:extLst>
              </p:cNvPr>
              <p:cNvSpPr txBox="1"/>
              <p:nvPr/>
            </p:nvSpPr>
            <p:spPr>
              <a:xfrm>
                <a:off x="2924345" y="1856823"/>
                <a:ext cx="538032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12</a:t>
                </a:r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F92F346-B44E-78BB-6300-B86656D66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345" y="1856823"/>
                <a:ext cx="538032" cy="246221"/>
              </a:xfrm>
              <a:prstGeom prst="rect">
                <a:avLst/>
              </a:prstGeom>
              <a:blipFill>
                <a:blip r:embed="rId6"/>
                <a:stretch>
                  <a:fillRect l="-9302" t="-25000" r="-20930" b="-5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0C4FB7F1-97F4-924D-36A4-90636E9C08A7}"/>
                  </a:ext>
                </a:extLst>
              </p:cNvPr>
              <p:cNvSpPr txBox="1"/>
              <p:nvPr/>
            </p:nvSpPr>
            <p:spPr>
              <a:xfrm>
                <a:off x="2924584" y="2739557"/>
                <a:ext cx="538032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15</a:t>
                </a:r>
              </a:p>
            </p:txBody>
          </p:sp>
        </mc:Choice>
        <mc:Fallback xmlns="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0C4FB7F1-97F4-924D-36A4-90636E9C08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584" y="2739557"/>
                <a:ext cx="538032" cy="246221"/>
              </a:xfrm>
              <a:prstGeom prst="rect">
                <a:avLst/>
              </a:prstGeom>
              <a:blipFill>
                <a:blip r:embed="rId7"/>
                <a:stretch>
                  <a:fillRect l="-9302" t="-23810" r="-20930" b="-4761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5E989B9D-6605-5871-BC99-9F4DA37ECFFD}"/>
                  </a:ext>
                </a:extLst>
              </p:cNvPr>
              <p:cNvSpPr txBox="1"/>
              <p:nvPr/>
            </p:nvSpPr>
            <p:spPr>
              <a:xfrm>
                <a:off x="2924584" y="867349"/>
                <a:ext cx="424219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9</a:t>
                </a:r>
              </a:p>
            </p:txBody>
          </p:sp>
        </mc:Choice>
        <mc:Fallback xmlns="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5E989B9D-6605-5871-BC99-9F4DA37ECF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584" y="867349"/>
                <a:ext cx="424219" cy="246221"/>
              </a:xfrm>
              <a:prstGeom prst="rect">
                <a:avLst/>
              </a:prstGeom>
              <a:blipFill>
                <a:blip r:embed="rId8"/>
                <a:stretch>
                  <a:fillRect l="-11765" t="-25000" r="-29412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CDAC1CD-4CD0-3E13-DA1C-E54CE53F75A0}"/>
                  </a:ext>
                </a:extLst>
              </p:cNvPr>
              <p:cNvSpPr txBox="1"/>
              <p:nvPr/>
            </p:nvSpPr>
            <p:spPr>
              <a:xfrm>
                <a:off x="2924345" y="3901440"/>
                <a:ext cx="424219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1</a:t>
                </a:r>
              </a:p>
            </p:txBody>
          </p:sp>
        </mc:Choice>
        <mc:Fallback xmlns="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CDAC1CD-4CD0-3E13-DA1C-E54CE53F7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345" y="3901440"/>
                <a:ext cx="424219" cy="246221"/>
              </a:xfrm>
              <a:prstGeom prst="rect">
                <a:avLst/>
              </a:prstGeom>
              <a:blipFill>
                <a:blip r:embed="rId9"/>
                <a:stretch>
                  <a:fillRect l="-11765" t="-25000" r="-29412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C8FDAC85-C154-90DD-947B-93AD7BA5593F}"/>
                  </a:ext>
                </a:extLst>
              </p:cNvPr>
              <p:cNvSpPr txBox="1"/>
              <p:nvPr/>
            </p:nvSpPr>
            <p:spPr>
              <a:xfrm>
                <a:off x="2909770" y="4865749"/>
                <a:ext cx="538032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50</a:t>
                </a:r>
              </a:p>
            </p:txBody>
          </p:sp>
        </mc:Choice>
        <mc:Fallback xmlns="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C8FDAC85-C154-90DD-947B-93AD7BA559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9770" y="4865749"/>
                <a:ext cx="538032" cy="246221"/>
              </a:xfrm>
              <a:prstGeom prst="rect">
                <a:avLst/>
              </a:prstGeom>
              <a:blipFill>
                <a:blip r:embed="rId10"/>
                <a:stretch>
                  <a:fillRect l="-9091" t="-25000" r="-20455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A700FFD0-D40D-59F8-D33C-BD81531FEFB5}"/>
                  </a:ext>
                </a:extLst>
              </p:cNvPr>
              <p:cNvSpPr txBox="1"/>
              <p:nvPr/>
            </p:nvSpPr>
            <p:spPr>
              <a:xfrm>
                <a:off x="2924345" y="5769870"/>
                <a:ext cx="651845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100</a:t>
                </a:r>
              </a:p>
            </p:txBody>
          </p:sp>
        </mc:Choice>
        <mc:Fallback xmlns="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A700FFD0-D40D-59F8-D33C-BD81531FEF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345" y="5769870"/>
                <a:ext cx="651845" cy="246221"/>
              </a:xfrm>
              <a:prstGeom prst="rect">
                <a:avLst/>
              </a:prstGeom>
              <a:blipFill>
                <a:blip r:embed="rId11"/>
                <a:stretch>
                  <a:fillRect l="-7692" t="-25000" r="-17308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4" name="Right Brace 153">
            <a:extLst>
              <a:ext uri="{FF2B5EF4-FFF2-40B4-BE49-F238E27FC236}">
                <a16:creationId xmlns:a16="http://schemas.microsoft.com/office/drawing/2014/main" id="{1F4DDE8D-84DA-71A9-4370-F1B8D512481E}"/>
              </a:ext>
            </a:extLst>
          </p:cNvPr>
          <p:cNvSpPr/>
          <p:nvPr/>
        </p:nvSpPr>
        <p:spPr bwMode="auto">
          <a:xfrm>
            <a:off x="4038680" y="933508"/>
            <a:ext cx="806791" cy="2339140"/>
          </a:xfrm>
          <a:prstGeom prst="rightBrace">
            <a:avLst>
              <a:gd name="adj1" fmla="val 21677"/>
              <a:gd name="adj2" fmla="val 49746"/>
            </a:avLst>
          </a:prstGeom>
          <a:ln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" name="Title 2">
            <a:extLst>
              <a:ext uri="{FF2B5EF4-FFF2-40B4-BE49-F238E27FC236}">
                <a16:creationId xmlns:a16="http://schemas.microsoft.com/office/drawing/2014/main" id="{BA25F51D-7621-FA6C-BBF2-5F8034955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</a:t>
            </a:r>
            <a:r>
              <a:rPr lang="en-US" dirty="0"/>
              <a:t>Evaluation</a:t>
            </a:r>
            <a:r>
              <a:rPr lang="en-GB" dirty="0"/>
              <a:t> Phase: General Test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BC30A209-023D-A7EB-A33E-099EB1D83F41}"/>
              </a:ext>
            </a:extLst>
          </p:cNvPr>
          <p:cNvSpPr/>
          <p:nvPr/>
        </p:nvSpPr>
        <p:spPr bwMode="auto">
          <a:xfrm>
            <a:off x="4007768" y="3933056"/>
            <a:ext cx="806791" cy="2339140"/>
          </a:xfrm>
          <a:prstGeom prst="rightBrace">
            <a:avLst>
              <a:gd name="adj1" fmla="val 21677"/>
              <a:gd name="adj2" fmla="val 49746"/>
            </a:avLst>
          </a:prstGeom>
          <a:ln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A744F3-DB04-7BEB-0108-049B8428ED0C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54114" y="1845000"/>
            <a:ext cx="489674" cy="4896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DBC3CC-32F0-93B8-7085-8D62D924884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33707" y="4920422"/>
            <a:ext cx="489674" cy="4896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82B9EB-D27C-E0DC-2E9E-985B2BC74D3B}"/>
              </a:ext>
            </a:extLst>
          </p:cNvPr>
          <p:cNvSpPr txBox="1"/>
          <p:nvPr/>
        </p:nvSpPr>
        <p:spPr>
          <a:xfrm>
            <a:off x="4742735" y="1482333"/>
            <a:ext cx="91242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Merged MV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5B4BA3-A3B5-AF99-9650-4F09A8BFB03A}"/>
              </a:ext>
            </a:extLst>
          </p:cNvPr>
          <p:cNvSpPr txBox="1"/>
          <p:nvPr/>
        </p:nvSpPr>
        <p:spPr>
          <a:xfrm>
            <a:off x="4811476" y="4585634"/>
            <a:ext cx="91905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Merged TG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44015F-8A07-B185-C82B-58DD6147363D}"/>
              </a:ext>
            </a:extLst>
          </p:cNvPr>
          <p:cNvSpPr txBox="1"/>
          <p:nvPr/>
        </p:nvSpPr>
        <p:spPr>
          <a:xfrm>
            <a:off x="8290708" y="4733274"/>
            <a:ext cx="3088566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i="1" dirty="0">
                <a:solidFill>
                  <a:srgbClr val="FF0000"/>
                </a:solidFill>
                <a:latin typeface="Arial" pitchFamily="34" charset="0"/>
              </a:rPr>
              <a:t>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ROUGE Scores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i="1" dirty="0" err="1">
                <a:solidFill>
                  <a:schemeClr val="tx1"/>
                </a:solidFill>
                <a:latin typeface="Arial" pitchFamily="34" charset="0"/>
              </a:rPr>
              <a:t>Cosine</a:t>
            </a: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sz="1400" b="1" i="1" dirty="0" err="1">
                <a:solidFill>
                  <a:schemeClr val="tx1"/>
                </a:solidFill>
                <a:latin typeface="Arial" pitchFamily="34" charset="0"/>
              </a:rPr>
              <a:t>Similarity</a:t>
            </a: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 Scores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Cross </a:t>
            </a:r>
            <a:r>
              <a:rPr lang="de-DE" sz="1400" b="1" i="1" dirty="0" err="1">
                <a:solidFill>
                  <a:schemeClr val="tx1"/>
                </a:solidFill>
                <a:latin typeface="Arial" pitchFamily="34" charset="0"/>
              </a:rPr>
              <a:t>Entropy</a:t>
            </a: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 Loss</a:t>
            </a:r>
            <a:endParaRPr lang="en-GB" sz="1400" b="1" i="1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DFB2C9D-8A5F-0AE7-5419-5FFC3AE7DF56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rgbClr val="00206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815403" y="1748011"/>
            <a:ext cx="687111" cy="6871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BCE5659-7E75-23D8-3982-A42C13D6D84B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357383" y="1738330"/>
            <a:ext cx="687111" cy="6871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1D4195C-D0D1-EE80-0CE7-15C69D3E5A0E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900478" y="1738330"/>
            <a:ext cx="687111" cy="6871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549E581-AD0E-9B65-A4AB-957EF9F63424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471438" y="1736713"/>
            <a:ext cx="687111" cy="6871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72CD8BA-A239-8711-0C15-BEF0C2C19F59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013418" y="1727032"/>
            <a:ext cx="687111" cy="6871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0452517-76FA-4938-C08C-FEE3CDC770AC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rgbClr val="00206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556513" y="1727032"/>
            <a:ext cx="687111" cy="68711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11E3EF4-5E09-EA94-B7B5-0933FF1B6D02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667981" y="2433505"/>
            <a:ext cx="687111" cy="68711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B4E2A33-A6CB-6792-8587-91C9F211E16A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753056" y="2423824"/>
            <a:ext cx="687111" cy="68711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6B4AC4-3399-85DD-AEE3-AB5D1E1C1D94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20091" y="3118999"/>
            <a:ext cx="687111" cy="68711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36628E4-B892-422D-9BB9-37FDF306ABAC}"/>
              </a:ext>
            </a:extLst>
          </p:cNvPr>
          <p:cNvSpPr txBox="1"/>
          <p:nvPr/>
        </p:nvSpPr>
        <p:spPr>
          <a:xfrm>
            <a:off x="7689229" y="1142039"/>
            <a:ext cx="379671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Test </a:t>
            </a:r>
            <a:r>
              <a:rPr lang="de-DE" b="1" i="1" dirty="0" err="1">
                <a:solidFill>
                  <a:srgbClr val="FF0000"/>
                </a:solidFill>
                <a:latin typeface="Arial" pitchFamily="34" charset="0"/>
              </a:rPr>
              <a:t>for</a:t>
            </a:r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b="1" i="1" dirty="0" err="1">
                <a:solidFill>
                  <a:srgbClr val="FF0000"/>
                </a:solidFill>
                <a:latin typeface="Arial" pitchFamily="34" charset="0"/>
              </a:rPr>
              <a:t>each</a:t>
            </a:r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b="1" i="1" dirty="0" err="1">
                <a:solidFill>
                  <a:srgbClr val="FF0000"/>
                </a:solidFill>
                <a:latin typeface="Arial" pitchFamily="34" charset="0"/>
              </a:rPr>
              <a:t>Adversarial</a:t>
            </a:r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 Model:</a:t>
            </a:r>
          </a:p>
        </p:txBody>
      </p:sp>
      <p:sp>
        <p:nvSpPr>
          <p:cNvPr id="31" name="Left Brace 30">
            <a:extLst>
              <a:ext uri="{FF2B5EF4-FFF2-40B4-BE49-F238E27FC236}">
                <a16:creationId xmlns:a16="http://schemas.microsoft.com/office/drawing/2014/main" id="{E96DFE3C-03C1-D350-C683-C7CDA6AA4375}"/>
              </a:ext>
            </a:extLst>
          </p:cNvPr>
          <p:cNvSpPr/>
          <p:nvPr/>
        </p:nvSpPr>
        <p:spPr bwMode="auto">
          <a:xfrm>
            <a:off x="7437119" y="1785290"/>
            <a:ext cx="328798" cy="687111"/>
          </a:xfrm>
          <a:prstGeom prst="leftBrace">
            <a:avLst>
              <a:gd name="adj1" fmla="val 25000"/>
              <a:gd name="adj2" fmla="val 50000"/>
            </a:avLst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Brace 32">
            <a:extLst>
              <a:ext uri="{FF2B5EF4-FFF2-40B4-BE49-F238E27FC236}">
                <a16:creationId xmlns:a16="http://schemas.microsoft.com/office/drawing/2014/main" id="{7EBD02AC-7082-B474-1A3C-15FA6A69F4D6}"/>
              </a:ext>
            </a:extLst>
          </p:cNvPr>
          <p:cNvSpPr/>
          <p:nvPr/>
        </p:nvSpPr>
        <p:spPr bwMode="auto">
          <a:xfrm>
            <a:off x="8071458" y="2492896"/>
            <a:ext cx="328798" cy="687111"/>
          </a:xfrm>
          <a:prstGeom prst="leftBrace">
            <a:avLst>
              <a:gd name="adj1" fmla="val 25000"/>
              <a:gd name="adj2" fmla="val 50000"/>
            </a:avLst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4BCE4289-78FF-C82C-C431-0077C3C22A3A}"/>
              </a:ext>
            </a:extLst>
          </p:cNvPr>
          <p:cNvSpPr/>
          <p:nvPr/>
        </p:nvSpPr>
        <p:spPr bwMode="auto">
          <a:xfrm>
            <a:off x="8715696" y="3234993"/>
            <a:ext cx="328798" cy="687111"/>
          </a:xfrm>
          <a:prstGeom prst="leftBrace">
            <a:avLst>
              <a:gd name="adj1" fmla="val 25000"/>
              <a:gd name="adj2" fmla="val 50000"/>
            </a:avLst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712BFFA-85AD-401F-7B96-F9777C3BA889}"/>
              </a:ext>
            </a:extLst>
          </p:cNvPr>
          <p:cNvSpPr txBox="1"/>
          <p:nvPr/>
        </p:nvSpPr>
        <p:spPr>
          <a:xfrm>
            <a:off x="5869617" y="1768593"/>
            <a:ext cx="1715085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Models trained on 1 𝜺 value &amp; 1 DP mechanism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8A0E9B0-3A6E-2CAE-D90E-498985F200A1}"/>
              </a:ext>
            </a:extLst>
          </p:cNvPr>
          <p:cNvSpPr txBox="1"/>
          <p:nvPr/>
        </p:nvSpPr>
        <p:spPr>
          <a:xfrm>
            <a:off x="6279503" y="2479980"/>
            <a:ext cx="1834978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Models trained on several 𝜺 values but 1 DP mechanism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95B865-EC60-B746-3C34-E00D58F6DC1A}"/>
              </a:ext>
            </a:extLst>
          </p:cNvPr>
          <p:cNvSpPr txBox="1"/>
          <p:nvPr/>
        </p:nvSpPr>
        <p:spPr>
          <a:xfrm>
            <a:off x="6960096" y="3212976"/>
            <a:ext cx="1834978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Models trained on several 𝜺 values and both DP mechanism </a:t>
            </a:r>
          </a:p>
        </p:txBody>
      </p:sp>
    </p:spTree>
    <p:extLst>
      <p:ext uri="{BB962C8B-B14F-4D97-AF65-F5344CB8AC3E}">
        <p14:creationId xmlns:p14="http://schemas.microsoft.com/office/powerpoint/2010/main" val="7574336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39" grpId="0" animBg="1"/>
      <p:bldP spid="65" grpId="0" animBg="1"/>
      <p:bldP spid="81" grpId="0"/>
      <p:bldP spid="82" grpId="0"/>
      <p:bldP spid="83" grpId="0"/>
      <p:bldP spid="84" grpId="0"/>
      <p:bldP spid="140" grpId="0"/>
      <p:bldP spid="141" grpId="0"/>
      <p:bldP spid="142" grpId="0"/>
      <p:bldP spid="143" grpId="0"/>
      <p:bldP spid="144" grpId="0"/>
      <p:bldP spid="145" grpId="0"/>
      <p:bldP spid="154" grpId="0" animBg="1"/>
      <p:bldP spid="2" grpId="0" animBg="1"/>
      <p:bldP spid="10" grpId="0"/>
      <p:bldP spid="11" grpId="0"/>
      <p:bldP spid="20" grpId="0"/>
      <p:bldP spid="30" grpId="0"/>
      <p:bldP spid="31" grpId="0" animBg="1"/>
      <p:bldP spid="33" grpId="0" animBg="1"/>
      <p:bldP spid="35" grpId="0" animBg="1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17</a:t>
            </a:fld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B95535-5EE9-08F8-07CD-6889F9301CE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/>
          </p:cNvSpPr>
          <p:nvPr/>
        </p:nvSpPr>
        <p:spPr>
          <a:xfrm>
            <a:off x="1662416" y="1818211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87395C8-E5E4-FF9B-1D5F-1971114D7F54}"/>
              </a:ext>
            </a:extLst>
          </p:cNvPr>
          <p:cNvSpPr/>
          <p:nvPr/>
        </p:nvSpPr>
        <p:spPr>
          <a:xfrm>
            <a:off x="223902" y="3247999"/>
            <a:ext cx="482150" cy="489674"/>
          </a:xfrm>
          <a:prstGeom prst="rect">
            <a:avLst/>
          </a:prstGeom>
          <a:blipFill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6B182E-4C25-A4BD-5C0F-190269070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3832" y="1899964"/>
            <a:ext cx="489674" cy="48967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0DC46F5-66EF-05B9-40C4-12796F3957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1884009"/>
            <a:ext cx="489674" cy="489674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654E1092-A235-A97C-4B91-E8B97348DA5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/>
          </p:cNvSpPr>
          <p:nvPr/>
        </p:nvSpPr>
        <p:spPr>
          <a:xfrm>
            <a:off x="1660126" y="4824668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DC2D5D47-5E7A-2654-3E5C-91E4902098E9}"/>
              </a:ext>
            </a:extLst>
          </p:cNvPr>
          <p:cNvCxnSpPr>
            <a:cxnSpLocks/>
            <a:stCxn id="39" idx="3"/>
            <a:endCxn id="9" idx="1"/>
          </p:cNvCxnSpPr>
          <p:nvPr/>
        </p:nvCxnSpPr>
        <p:spPr bwMode="auto">
          <a:xfrm flipV="1">
            <a:off x="706052" y="2130622"/>
            <a:ext cx="956364" cy="1362214"/>
          </a:xfrm>
          <a:prstGeom prst="bentConnector3">
            <a:avLst>
              <a:gd name="adj1" fmla="val 314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Elbow Connector 77">
            <a:extLst>
              <a:ext uri="{FF2B5EF4-FFF2-40B4-BE49-F238E27FC236}">
                <a16:creationId xmlns:a16="http://schemas.microsoft.com/office/drawing/2014/main" id="{DA98F7CA-D986-4B76-BEFE-824A3AB3F549}"/>
              </a:ext>
            </a:extLst>
          </p:cNvPr>
          <p:cNvCxnSpPr>
            <a:cxnSpLocks/>
            <a:stCxn id="39" idx="3"/>
            <a:endCxn id="65" idx="1"/>
          </p:cNvCxnSpPr>
          <p:nvPr/>
        </p:nvCxnSpPr>
        <p:spPr bwMode="auto">
          <a:xfrm>
            <a:off x="706052" y="3492836"/>
            <a:ext cx="954074" cy="1644243"/>
          </a:xfrm>
          <a:prstGeom prst="bentConnector3">
            <a:avLst>
              <a:gd name="adj1" fmla="val 3140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33AD53CE-1FAD-B419-DBFA-3C39A7898157}"/>
              </a:ext>
            </a:extLst>
          </p:cNvPr>
          <p:cNvSpPr txBox="1"/>
          <p:nvPr/>
        </p:nvSpPr>
        <p:spPr>
          <a:xfrm>
            <a:off x="1154269" y="1830148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8376E56-4FFE-1D6A-8A7A-AD1A1647AFCC}"/>
              </a:ext>
            </a:extLst>
          </p:cNvPr>
          <p:cNvSpPr txBox="1"/>
          <p:nvPr/>
        </p:nvSpPr>
        <p:spPr>
          <a:xfrm>
            <a:off x="1154269" y="4802646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7184652-4B3A-7264-6417-DCE7BBF51394}"/>
              </a:ext>
            </a:extLst>
          </p:cNvPr>
          <p:cNvSpPr txBox="1"/>
          <p:nvPr/>
        </p:nvSpPr>
        <p:spPr>
          <a:xfrm>
            <a:off x="1660126" y="1592187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MV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39D5301-7B83-E441-95C5-27923526356C}"/>
              </a:ext>
            </a:extLst>
          </p:cNvPr>
          <p:cNvSpPr txBox="1"/>
          <p:nvPr/>
        </p:nvSpPr>
        <p:spPr>
          <a:xfrm>
            <a:off x="1660126" y="4559472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TG</a:t>
            </a:r>
          </a:p>
        </p:txBody>
      </p: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77C6B3A4-CC43-AEDB-3581-DD50F14BB4A7}"/>
              </a:ext>
            </a:extLst>
          </p:cNvPr>
          <p:cNvCxnSpPr>
            <a:cxnSpLocks/>
            <a:stCxn id="9" idx="3"/>
            <a:endCxn id="32" idx="1"/>
          </p:cNvCxnSpPr>
          <p:nvPr/>
        </p:nvCxnSpPr>
        <p:spPr bwMode="auto">
          <a:xfrm flipV="1">
            <a:off x="2287238" y="2128846"/>
            <a:ext cx="1261768" cy="177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Elbow Connector 119">
            <a:extLst>
              <a:ext uri="{FF2B5EF4-FFF2-40B4-BE49-F238E27FC236}">
                <a16:creationId xmlns:a16="http://schemas.microsoft.com/office/drawing/2014/main" id="{3119CA0E-012D-396E-F978-7388A2811BCB}"/>
              </a:ext>
            </a:extLst>
          </p:cNvPr>
          <p:cNvCxnSpPr>
            <a:cxnSpLocks/>
            <a:stCxn id="65" idx="3"/>
            <a:endCxn id="131" idx="1"/>
          </p:cNvCxnSpPr>
          <p:nvPr/>
        </p:nvCxnSpPr>
        <p:spPr bwMode="auto">
          <a:xfrm>
            <a:off x="2284948" y="5137079"/>
            <a:ext cx="1264058" cy="1775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0" name="Picture 129">
            <a:extLst>
              <a:ext uri="{FF2B5EF4-FFF2-40B4-BE49-F238E27FC236}">
                <a16:creationId xmlns:a16="http://schemas.microsoft.com/office/drawing/2014/main" id="{AE077EE5-4FDF-52E7-1DA3-BAB6D5A8B8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8214" y="4911261"/>
            <a:ext cx="489674" cy="489674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1BE39E2C-17A4-429A-245D-06A1B45A4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4894017"/>
            <a:ext cx="489674" cy="489674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44B59493-082E-2344-51E6-2145A7BF0D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4158" y="4908538"/>
            <a:ext cx="489674" cy="4896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F92F346-B44E-78BB-6300-B86656D66324}"/>
                  </a:ext>
                </a:extLst>
              </p:cNvPr>
              <p:cNvSpPr txBox="1"/>
              <p:nvPr/>
            </p:nvSpPr>
            <p:spPr>
              <a:xfrm>
                <a:off x="3724993" y="1611251"/>
                <a:ext cx="1111764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 [5 – 20]</a:t>
                </a:r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F92F346-B44E-78BB-6300-B86656D66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993" y="1611251"/>
                <a:ext cx="1111764" cy="246221"/>
              </a:xfrm>
              <a:prstGeom prst="rect">
                <a:avLst/>
              </a:prstGeom>
              <a:blipFill>
                <a:blip r:embed="rId6"/>
                <a:stretch>
                  <a:fillRect l="-5682" t="-23810" r="-5682" b="-4761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C8FDAC85-C154-90DD-947B-93AD7BA5593F}"/>
                  </a:ext>
                </a:extLst>
              </p:cNvPr>
              <p:cNvSpPr txBox="1"/>
              <p:nvPr/>
            </p:nvSpPr>
            <p:spPr>
              <a:xfrm>
                <a:off x="3667780" y="4578447"/>
                <a:ext cx="1411361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[1 – 1000]</a:t>
                </a:r>
              </a:p>
            </p:txBody>
          </p:sp>
        </mc:Choice>
        <mc:Fallback xmlns="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C8FDAC85-C154-90DD-947B-93AD7BA559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780" y="4578447"/>
                <a:ext cx="1411361" cy="246221"/>
              </a:xfrm>
              <a:prstGeom prst="rect">
                <a:avLst/>
              </a:prstGeom>
              <a:blipFill>
                <a:blip r:embed="rId7"/>
                <a:stretch>
                  <a:fillRect l="-3571" t="-25000" b="-5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5" name="Title 2">
            <a:extLst>
              <a:ext uri="{FF2B5EF4-FFF2-40B4-BE49-F238E27FC236}">
                <a16:creationId xmlns:a16="http://schemas.microsoft.com/office/drawing/2014/main" id="{BA25F51D-7621-FA6C-BBF2-5F8034955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</a:t>
            </a:r>
            <a:r>
              <a:rPr lang="en-US" dirty="0"/>
              <a:t>Evaluation</a:t>
            </a:r>
            <a:r>
              <a:rPr lang="en-GB" dirty="0"/>
              <a:t> Phase: Epsilon Test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750978-1F84-39DD-9A59-37646FFF1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4158" y="1893341"/>
            <a:ext cx="489674" cy="4896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2BD805-002A-20FB-9231-E47E7B2E690E}"/>
              </a:ext>
            </a:extLst>
          </p:cNvPr>
          <p:cNvSpPr txBox="1"/>
          <p:nvPr/>
        </p:nvSpPr>
        <p:spPr>
          <a:xfrm>
            <a:off x="4977628" y="1879998"/>
            <a:ext cx="41549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6D21B3-BA47-D8B5-129F-449BFC235088}"/>
              </a:ext>
            </a:extLst>
          </p:cNvPr>
          <p:cNvSpPr txBox="1"/>
          <p:nvPr/>
        </p:nvSpPr>
        <p:spPr>
          <a:xfrm>
            <a:off x="5020287" y="4925757"/>
            <a:ext cx="41549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E952E3-3094-A294-9E3D-A7DCE9D9FEA8}"/>
              </a:ext>
            </a:extLst>
          </p:cNvPr>
          <p:cNvSpPr txBox="1"/>
          <p:nvPr/>
        </p:nvSpPr>
        <p:spPr>
          <a:xfrm>
            <a:off x="-240704" y="2454545"/>
            <a:ext cx="1411361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Wikipedia</a:t>
            </a:r>
          </a:p>
          <a:p>
            <a:pPr algn="ctr"/>
            <a:r>
              <a:rPr lang="de-DE" sz="1400" dirty="0">
                <a:latin typeface="Arial" pitchFamily="34" charset="0"/>
              </a:rPr>
              <a:t>&amp;</a:t>
            </a:r>
          </a:p>
          <a:p>
            <a:pPr algn="ctr"/>
            <a:r>
              <a:rPr lang="de-DE" sz="1400" dirty="0">
                <a:latin typeface="Arial" pitchFamily="34" charset="0"/>
              </a:rPr>
              <a:t>Yelp</a:t>
            </a:r>
            <a:endParaRPr lang="en-GB" sz="1400" dirty="0">
              <a:latin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125056-8D1E-95A5-E345-AF5A89466031}"/>
              </a:ext>
            </a:extLst>
          </p:cNvPr>
          <p:cNvSpPr txBox="1"/>
          <p:nvPr/>
        </p:nvSpPr>
        <p:spPr>
          <a:xfrm>
            <a:off x="8290708" y="4733274"/>
            <a:ext cx="3088566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i="1" dirty="0">
                <a:solidFill>
                  <a:srgbClr val="FF0000"/>
                </a:solidFill>
                <a:latin typeface="Arial" pitchFamily="34" charset="0"/>
              </a:rPr>
              <a:t>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ROUGE Scores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i="1" dirty="0" err="1">
                <a:solidFill>
                  <a:schemeClr val="tx1"/>
                </a:solidFill>
                <a:latin typeface="Arial" pitchFamily="34" charset="0"/>
              </a:rPr>
              <a:t>Cosine</a:t>
            </a: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sz="1400" b="1" i="1" dirty="0" err="1">
                <a:solidFill>
                  <a:schemeClr val="tx1"/>
                </a:solidFill>
                <a:latin typeface="Arial" pitchFamily="34" charset="0"/>
              </a:rPr>
              <a:t>Similarity</a:t>
            </a: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 Scores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FFC144-0D7B-0A2B-F390-218C957B87D6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00206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815403" y="1748011"/>
            <a:ext cx="687111" cy="6871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F85312-82D0-DEBE-DB50-43F942CC0B7B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357383" y="1738330"/>
            <a:ext cx="687111" cy="6871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AC6FEB5-7D6A-4982-111B-872E0C0A8D66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900478" y="1738330"/>
            <a:ext cx="687111" cy="6871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2C56B97-6ADB-F326-A3CD-13CB0E5FC3AB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471438" y="1736713"/>
            <a:ext cx="687111" cy="6871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7BF35A3-1B9C-50E5-598E-FFAA39446398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013418" y="1727032"/>
            <a:ext cx="687111" cy="6871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7E6FFD0-93C9-E238-4C18-15ABA50DBEA8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00206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556513" y="1727032"/>
            <a:ext cx="687111" cy="68711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96CA0AC-47A4-E03C-62F2-E7950E85DB79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667981" y="2433505"/>
            <a:ext cx="687111" cy="6871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418F857-EC0B-8D46-3177-D55D7878351A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753056" y="2423824"/>
            <a:ext cx="687111" cy="6871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48E9F11-6E82-63F0-7C72-92BD02FC3995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20091" y="3118999"/>
            <a:ext cx="687111" cy="68711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C8D88EF-EBB4-A1A7-0002-F726BD89CA7D}"/>
              </a:ext>
            </a:extLst>
          </p:cNvPr>
          <p:cNvSpPr txBox="1"/>
          <p:nvPr/>
        </p:nvSpPr>
        <p:spPr>
          <a:xfrm>
            <a:off x="7689229" y="1142039"/>
            <a:ext cx="379671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Test </a:t>
            </a:r>
            <a:r>
              <a:rPr lang="de-DE" b="1" i="1" dirty="0" err="1">
                <a:solidFill>
                  <a:srgbClr val="FF0000"/>
                </a:solidFill>
                <a:latin typeface="Arial" pitchFamily="34" charset="0"/>
              </a:rPr>
              <a:t>for</a:t>
            </a:r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b="1" i="1" dirty="0" err="1">
                <a:solidFill>
                  <a:srgbClr val="FF0000"/>
                </a:solidFill>
                <a:latin typeface="Arial" pitchFamily="34" charset="0"/>
              </a:rPr>
              <a:t>each</a:t>
            </a:r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b="1" i="1" dirty="0" err="1">
                <a:solidFill>
                  <a:srgbClr val="FF0000"/>
                </a:solidFill>
                <a:latin typeface="Arial" pitchFamily="34" charset="0"/>
              </a:rPr>
              <a:t>Adversarial</a:t>
            </a:r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 Model:</a:t>
            </a:r>
          </a:p>
        </p:txBody>
      </p:sp>
      <p:sp>
        <p:nvSpPr>
          <p:cNvPr id="25" name="Left Brace 24">
            <a:extLst>
              <a:ext uri="{FF2B5EF4-FFF2-40B4-BE49-F238E27FC236}">
                <a16:creationId xmlns:a16="http://schemas.microsoft.com/office/drawing/2014/main" id="{6ECB0C0B-FC8C-7F50-0E43-5B82C73D04C1}"/>
              </a:ext>
            </a:extLst>
          </p:cNvPr>
          <p:cNvSpPr/>
          <p:nvPr/>
        </p:nvSpPr>
        <p:spPr bwMode="auto">
          <a:xfrm>
            <a:off x="7437119" y="1785290"/>
            <a:ext cx="328798" cy="687111"/>
          </a:xfrm>
          <a:prstGeom prst="leftBrace">
            <a:avLst>
              <a:gd name="adj1" fmla="val 25000"/>
              <a:gd name="adj2" fmla="val 50000"/>
            </a:avLst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AADF05AB-4DB8-188B-251F-24C8DC410849}"/>
              </a:ext>
            </a:extLst>
          </p:cNvPr>
          <p:cNvSpPr/>
          <p:nvPr/>
        </p:nvSpPr>
        <p:spPr bwMode="auto">
          <a:xfrm>
            <a:off x="8071458" y="2492896"/>
            <a:ext cx="328798" cy="687111"/>
          </a:xfrm>
          <a:prstGeom prst="leftBrace">
            <a:avLst>
              <a:gd name="adj1" fmla="val 25000"/>
              <a:gd name="adj2" fmla="val 50000"/>
            </a:avLst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9E9CB812-F059-705A-C878-7D61E4ED4B70}"/>
              </a:ext>
            </a:extLst>
          </p:cNvPr>
          <p:cNvSpPr/>
          <p:nvPr/>
        </p:nvSpPr>
        <p:spPr bwMode="auto">
          <a:xfrm>
            <a:off x="8715696" y="3234993"/>
            <a:ext cx="328798" cy="687111"/>
          </a:xfrm>
          <a:prstGeom prst="leftBrace">
            <a:avLst>
              <a:gd name="adj1" fmla="val 25000"/>
              <a:gd name="adj2" fmla="val 50000"/>
            </a:avLst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0C20BE-26B8-6FEE-3349-D852747124C2}"/>
              </a:ext>
            </a:extLst>
          </p:cNvPr>
          <p:cNvSpPr txBox="1"/>
          <p:nvPr/>
        </p:nvSpPr>
        <p:spPr>
          <a:xfrm>
            <a:off x="5869617" y="1768593"/>
            <a:ext cx="1715085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Models trained on 1 𝜺 value &amp; 1 DP mechanism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D23868-10D9-0A46-7695-36936C307D02}"/>
              </a:ext>
            </a:extLst>
          </p:cNvPr>
          <p:cNvSpPr txBox="1"/>
          <p:nvPr/>
        </p:nvSpPr>
        <p:spPr>
          <a:xfrm>
            <a:off x="6279503" y="2479980"/>
            <a:ext cx="1834978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Models trained on several 𝜺 values but 1 DP mechanism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32D08-6A68-E251-A4D7-E2AA21678881}"/>
              </a:ext>
            </a:extLst>
          </p:cNvPr>
          <p:cNvSpPr txBox="1"/>
          <p:nvPr/>
        </p:nvSpPr>
        <p:spPr>
          <a:xfrm>
            <a:off x="6960096" y="3212976"/>
            <a:ext cx="1834978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Models trained on several 𝜺 values and both DP mechanism </a:t>
            </a:r>
          </a:p>
        </p:txBody>
      </p:sp>
    </p:spTree>
    <p:extLst>
      <p:ext uri="{BB962C8B-B14F-4D97-AF65-F5344CB8AC3E}">
        <p14:creationId xmlns:p14="http://schemas.microsoft.com/office/powerpoint/2010/main" val="13249933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9" grpId="0" animBg="1"/>
      <p:bldP spid="65" grpId="0" animBg="1"/>
      <p:bldP spid="81" grpId="0"/>
      <p:bldP spid="82" grpId="0"/>
      <p:bldP spid="83" grpId="0"/>
      <p:bldP spid="84" grpId="0"/>
      <p:bldP spid="140" grpId="0"/>
      <p:bldP spid="144" grpId="0"/>
      <p:bldP spid="3" grpId="0"/>
      <p:bldP spid="11" grpId="0"/>
      <p:bldP spid="12" grpId="0"/>
      <p:bldP spid="14" grpId="0"/>
      <p:bldP spid="24" grpId="0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18</a:t>
            </a:fld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B95535-5EE9-08F8-07CD-6889F9301CE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/>
          </p:cNvSpPr>
          <p:nvPr/>
        </p:nvSpPr>
        <p:spPr>
          <a:xfrm>
            <a:off x="1662416" y="1818211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87395C8-E5E4-FF9B-1D5F-1971114D7F54}"/>
              </a:ext>
            </a:extLst>
          </p:cNvPr>
          <p:cNvSpPr/>
          <p:nvPr/>
        </p:nvSpPr>
        <p:spPr>
          <a:xfrm>
            <a:off x="223902" y="3247999"/>
            <a:ext cx="482150" cy="489674"/>
          </a:xfrm>
          <a:prstGeom prst="rect">
            <a:avLst/>
          </a:prstGeom>
          <a:blipFill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0DC46F5-66EF-05B9-40C4-12796F3957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1884009"/>
            <a:ext cx="489674" cy="489674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654E1092-A235-A97C-4B91-E8B97348DA5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/>
          </p:cNvSpPr>
          <p:nvPr/>
        </p:nvSpPr>
        <p:spPr>
          <a:xfrm>
            <a:off x="1660126" y="4824668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DC2D5D47-5E7A-2654-3E5C-91E4902098E9}"/>
              </a:ext>
            </a:extLst>
          </p:cNvPr>
          <p:cNvCxnSpPr>
            <a:cxnSpLocks/>
            <a:stCxn id="39" idx="3"/>
            <a:endCxn id="9" idx="1"/>
          </p:cNvCxnSpPr>
          <p:nvPr/>
        </p:nvCxnSpPr>
        <p:spPr bwMode="auto">
          <a:xfrm flipV="1">
            <a:off x="706052" y="2130622"/>
            <a:ext cx="956364" cy="1362214"/>
          </a:xfrm>
          <a:prstGeom prst="bentConnector3">
            <a:avLst>
              <a:gd name="adj1" fmla="val 314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Elbow Connector 77">
            <a:extLst>
              <a:ext uri="{FF2B5EF4-FFF2-40B4-BE49-F238E27FC236}">
                <a16:creationId xmlns:a16="http://schemas.microsoft.com/office/drawing/2014/main" id="{DA98F7CA-D986-4B76-BEFE-824A3AB3F549}"/>
              </a:ext>
            </a:extLst>
          </p:cNvPr>
          <p:cNvCxnSpPr>
            <a:cxnSpLocks/>
            <a:stCxn id="39" idx="3"/>
            <a:endCxn id="65" idx="1"/>
          </p:cNvCxnSpPr>
          <p:nvPr/>
        </p:nvCxnSpPr>
        <p:spPr bwMode="auto">
          <a:xfrm>
            <a:off x="706052" y="3492836"/>
            <a:ext cx="954074" cy="1644243"/>
          </a:xfrm>
          <a:prstGeom prst="bentConnector3">
            <a:avLst>
              <a:gd name="adj1" fmla="val 3140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33AD53CE-1FAD-B419-DBFA-3C39A7898157}"/>
              </a:ext>
            </a:extLst>
          </p:cNvPr>
          <p:cNvSpPr txBox="1"/>
          <p:nvPr/>
        </p:nvSpPr>
        <p:spPr>
          <a:xfrm>
            <a:off x="1154269" y="1830148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8376E56-4FFE-1D6A-8A7A-AD1A1647AFCC}"/>
              </a:ext>
            </a:extLst>
          </p:cNvPr>
          <p:cNvSpPr txBox="1"/>
          <p:nvPr/>
        </p:nvSpPr>
        <p:spPr>
          <a:xfrm>
            <a:off x="1154269" y="4802646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7184652-4B3A-7264-6417-DCE7BBF51394}"/>
              </a:ext>
            </a:extLst>
          </p:cNvPr>
          <p:cNvSpPr txBox="1"/>
          <p:nvPr/>
        </p:nvSpPr>
        <p:spPr>
          <a:xfrm>
            <a:off x="1660126" y="1592187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MV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39D5301-7B83-E441-95C5-27923526356C}"/>
              </a:ext>
            </a:extLst>
          </p:cNvPr>
          <p:cNvSpPr txBox="1"/>
          <p:nvPr/>
        </p:nvSpPr>
        <p:spPr>
          <a:xfrm>
            <a:off x="1660126" y="4559472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TG</a:t>
            </a:r>
          </a:p>
        </p:txBody>
      </p: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77C6B3A4-CC43-AEDB-3581-DD50F14BB4A7}"/>
              </a:ext>
            </a:extLst>
          </p:cNvPr>
          <p:cNvCxnSpPr>
            <a:cxnSpLocks/>
            <a:stCxn id="9" idx="3"/>
            <a:endCxn id="32" idx="1"/>
          </p:cNvCxnSpPr>
          <p:nvPr/>
        </p:nvCxnSpPr>
        <p:spPr bwMode="auto">
          <a:xfrm flipV="1">
            <a:off x="2287238" y="2128846"/>
            <a:ext cx="1261768" cy="177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Elbow Connector 119">
            <a:extLst>
              <a:ext uri="{FF2B5EF4-FFF2-40B4-BE49-F238E27FC236}">
                <a16:creationId xmlns:a16="http://schemas.microsoft.com/office/drawing/2014/main" id="{3119CA0E-012D-396E-F978-7388A2811BCB}"/>
              </a:ext>
            </a:extLst>
          </p:cNvPr>
          <p:cNvCxnSpPr>
            <a:cxnSpLocks/>
            <a:stCxn id="65" idx="3"/>
            <a:endCxn id="131" idx="1"/>
          </p:cNvCxnSpPr>
          <p:nvPr/>
        </p:nvCxnSpPr>
        <p:spPr bwMode="auto">
          <a:xfrm>
            <a:off x="2284948" y="5137079"/>
            <a:ext cx="1264058" cy="1775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1" name="Picture 130">
            <a:extLst>
              <a:ext uri="{FF2B5EF4-FFF2-40B4-BE49-F238E27FC236}">
                <a16:creationId xmlns:a16="http://schemas.microsoft.com/office/drawing/2014/main" id="{1BE39E2C-17A4-429A-245D-06A1B45A4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006" y="4894017"/>
            <a:ext cx="489674" cy="489674"/>
          </a:xfrm>
          <a:prstGeom prst="rect">
            <a:avLst/>
          </a:prstGeom>
        </p:spPr>
      </p:pic>
      <p:sp>
        <p:nvSpPr>
          <p:cNvPr id="154" name="Right Brace 153">
            <a:extLst>
              <a:ext uri="{FF2B5EF4-FFF2-40B4-BE49-F238E27FC236}">
                <a16:creationId xmlns:a16="http://schemas.microsoft.com/office/drawing/2014/main" id="{1F4DDE8D-84DA-71A9-4370-F1B8D512481E}"/>
              </a:ext>
            </a:extLst>
          </p:cNvPr>
          <p:cNvSpPr/>
          <p:nvPr/>
        </p:nvSpPr>
        <p:spPr bwMode="auto">
          <a:xfrm>
            <a:off x="4038680" y="1774044"/>
            <a:ext cx="806791" cy="3756534"/>
          </a:xfrm>
          <a:prstGeom prst="rightBrace">
            <a:avLst>
              <a:gd name="adj1" fmla="val 21677"/>
              <a:gd name="adj2" fmla="val 49746"/>
            </a:avLst>
          </a:prstGeom>
          <a:ln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534184D1-DBCE-D1BE-D0AD-69ED647756DF}"/>
              </a:ext>
            </a:extLst>
          </p:cNvPr>
          <p:cNvSpPr txBox="1"/>
          <p:nvPr/>
        </p:nvSpPr>
        <p:spPr>
          <a:xfrm>
            <a:off x="4683365" y="2688638"/>
            <a:ext cx="1411361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Wikipedia datasets have 1 word obfuscated</a:t>
            </a: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Yelp datasets have 2 words obfuscated</a:t>
            </a:r>
          </a:p>
        </p:txBody>
      </p:sp>
      <p:sp>
        <p:nvSpPr>
          <p:cNvPr id="225" name="Title 2">
            <a:extLst>
              <a:ext uri="{FF2B5EF4-FFF2-40B4-BE49-F238E27FC236}">
                <a16:creationId xmlns:a16="http://schemas.microsoft.com/office/drawing/2014/main" id="{BA25F51D-7621-FA6C-BBF2-5F8034955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</a:t>
            </a:r>
            <a:r>
              <a:rPr lang="en-US" dirty="0"/>
              <a:t>Evaluation</a:t>
            </a:r>
            <a:r>
              <a:rPr lang="en-GB" dirty="0"/>
              <a:t> Phase: </a:t>
            </a:r>
            <a:r>
              <a:rPr lang="en-GB" dirty="0" err="1"/>
              <a:t>Deobfuscation</a:t>
            </a:r>
            <a:r>
              <a:rPr lang="en-GB" dirty="0"/>
              <a:t> Test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702025-E6A3-C98D-8909-1A02FD0082EC}"/>
              </a:ext>
            </a:extLst>
          </p:cNvPr>
          <p:cNvSpPr txBox="1"/>
          <p:nvPr/>
        </p:nvSpPr>
        <p:spPr>
          <a:xfrm>
            <a:off x="-240704" y="2454545"/>
            <a:ext cx="1411361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Wikipedia</a:t>
            </a:r>
          </a:p>
          <a:p>
            <a:pPr algn="ctr"/>
            <a:r>
              <a:rPr lang="de-DE" sz="1400" dirty="0">
                <a:latin typeface="Arial" pitchFamily="34" charset="0"/>
              </a:rPr>
              <a:t>&amp;</a:t>
            </a:r>
          </a:p>
          <a:p>
            <a:pPr algn="ctr"/>
            <a:r>
              <a:rPr lang="de-DE" sz="1400" dirty="0">
                <a:latin typeface="Arial" pitchFamily="34" charset="0"/>
              </a:rPr>
              <a:t>Yelp</a:t>
            </a:r>
            <a:endParaRPr lang="en-GB" sz="1400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F16ED0-354C-90A9-5687-4C564F8D655D}"/>
                  </a:ext>
                </a:extLst>
              </p:cNvPr>
              <p:cNvSpPr txBox="1"/>
              <p:nvPr/>
            </p:nvSpPr>
            <p:spPr>
              <a:xfrm>
                <a:off x="2369969" y="1816435"/>
                <a:ext cx="1111764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 [5 – 20]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F16ED0-354C-90A9-5687-4C564F8D65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9969" y="1816435"/>
                <a:ext cx="1111764" cy="246221"/>
              </a:xfrm>
              <a:prstGeom prst="rect">
                <a:avLst/>
              </a:prstGeom>
              <a:blipFill>
                <a:blip r:embed="rId6"/>
                <a:stretch>
                  <a:fillRect l="-4494" t="-25000" r="-4494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42DABC9-F6B2-928D-25E6-B972E53BD348}"/>
                  </a:ext>
                </a:extLst>
              </p:cNvPr>
              <p:cNvSpPr txBox="1"/>
              <p:nvPr/>
            </p:nvSpPr>
            <p:spPr>
              <a:xfrm>
                <a:off x="2271888" y="4816547"/>
                <a:ext cx="1411361" cy="246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600" dirty="0">
                    <a:latin typeface="Arial" pitchFamily="34" charset="0"/>
                  </a:rPr>
                  <a:t>[1 – 1000]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42DABC9-F6B2-928D-25E6-B972E53BD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1888" y="4816547"/>
                <a:ext cx="1411361" cy="246221"/>
              </a:xfrm>
              <a:prstGeom prst="rect">
                <a:avLst/>
              </a:prstGeom>
              <a:blipFill>
                <a:blip r:embed="rId7"/>
                <a:stretch>
                  <a:fillRect l="-4505" t="-25000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4B36D32-2C57-1719-0511-8140757CFB3B}"/>
              </a:ext>
            </a:extLst>
          </p:cNvPr>
          <p:cNvSpPr txBox="1"/>
          <p:nvPr/>
        </p:nvSpPr>
        <p:spPr>
          <a:xfrm>
            <a:off x="8290708" y="4733274"/>
            <a:ext cx="3088566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i="1" dirty="0">
                <a:solidFill>
                  <a:srgbClr val="FF0000"/>
                </a:solidFill>
                <a:latin typeface="Arial" pitchFamily="34" charset="0"/>
              </a:rPr>
              <a:t>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ROUGE Scores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i="1" dirty="0" err="1">
                <a:solidFill>
                  <a:schemeClr val="tx1"/>
                </a:solidFill>
                <a:latin typeface="Arial" pitchFamily="34" charset="0"/>
              </a:rPr>
              <a:t>Cosine</a:t>
            </a: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sz="1400" b="1" i="1" dirty="0" err="1">
                <a:solidFill>
                  <a:schemeClr val="tx1"/>
                </a:solidFill>
                <a:latin typeface="Arial" pitchFamily="34" charset="0"/>
              </a:rPr>
              <a:t>Similarity</a:t>
            </a:r>
            <a:r>
              <a:rPr lang="de-DE" sz="1400" b="1" i="1" dirty="0">
                <a:solidFill>
                  <a:schemeClr val="tx1"/>
                </a:solidFill>
                <a:latin typeface="Arial" pitchFamily="34" charset="0"/>
              </a:rPr>
              <a:t> Scores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6F75A8-09B5-C4E6-E6DB-E5A178F9733D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00206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815403" y="1748011"/>
            <a:ext cx="687111" cy="6871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D22BD3-86E8-D4C8-6D1C-0B521707733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357383" y="1738330"/>
            <a:ext cx="687111" cy="6871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9E612B-2D09-C254-1F82-49641864C8F2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900478" y="1738330"/>
            <a:ext cx="687111" cy="6871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A4BBD7-817B-36C3-7E77-173F306FE450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471438" y="1736713"/>
            <a:ext cx="687111" cy="6871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BDA701-2CAA-3949-4120-1E83652D2A9F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013418" y="1727032"/>
            <a:ext cx="687111" cy="6871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A5CE89-9E32-DF51-CF99-EE6CDE01F68F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00206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556513" y="1727032"/>
            <a:ext cx="687111" cy="6871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785352E-ADBE-DF95-438B-65253FA63900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667981" y="2433505"/>
            <a:ext cx="687111" cy="6871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98C602-A13E-1356-C8F9-5CDE804B670B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753056" y="2423824"/>
            <a:ext cx="687111" cy="6871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C218064-8A5F-4199-40B2-9BD5B3F211F3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20091" y="3118999"/>
            <a:ext cx="687111" cy="68711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53818D3-F172-6927-1736-FDAA91C03933}"/>
              </a:ext>
            </a:extLst>
          </p:cNvPr>
          <p:cNvSpPr txBox="1"/>
          <p:nvPr/>
        </p:nvSpPr>
        <p:spPr>
          <a:xfrm>
            <a:off x="7689229" y="1142039"/>
            <a:ext cx="379671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Test </a:t>
            </a:r>
            <a:r>
              <a:rPr lang="de-DE" b="1" i="1" dirty="0" err="1">
                <a:solidFill>
                  <a:srgbClr val="FF0000"/>
                </a:solidFill>
                <a:latin typeface="Arial" pitchFamily="34" charset="0"/>
              </a:rPr>
              <a:t>for</a:t>
            </a:r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b="1" i="1" dirty="0" err="1">
                <a:solidFill>
                  <a:srgbClr val="FF0000"/>
                </a:solidFill>
                <a:latin typeface="Arial" pitchFamily="34" charset="0"/>
              </a:rPr>
              <a:t>each</a:t>
            </a:r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b="1" i="1" dirty="0" err="1">
                <a:solidFill>
                  <a:srgbClr val="FF0000"/>
                </a:solidFill>
                <a:latin typeface="Arial" pitchFamily="34" charset="0"/>
              </a:rPr>
              <a:t>Adversarial</a:t>
            </a:r>
            <a:r>
              <a:rPr lang="de-DE" b="1" i="1" dirty="0">
                <a:solidFill>
                  <a:srgbClr val="FF0000"/>
                </a:solidFill>
                <a:latin typeface="Arial" pitchFamily="34" charset="0"/>
              </a:rPr>
              <a:t> Model: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5B125BDF-24D7-0C2D-4730-AF20EEE22A82}"/>
              </a:ext>
            </a:extLst>
          </p:cNvPr>
          <p:cNvSpPr/>
          <p:nvPr/>
        </p:nvSpPr>
        <p:spPr bwMode="auto">
          <a:xfrm>
            <a:off x="7437119" y="1785290"/>
            <a:ext cx="328798" cy="687111"/>
          </a:xfrm>
          <a:prstGeom prst="leftBrace">
            <a:avLst>
              <a:gd name="adj1" fmla="val 25000"/>
              <a:gd name="adj2" fmla="val 50000"/>
            </a:avLst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Brace 22">
            <a:extLst>
              <a:ext uri="{FF2B5EF4-FFF2-40B4-BE49-F238E27FC236}">
                <a16:creationId xmlns:a16="http://schemas.microsoft.com/office/drawing/2014/main" id="{7253CD9A-B029-05AF-4796-E8B0BB4F41AA}"/>
              </a:ext>
            </a:extLst>
          </p:cNvPr>
          <p:cNvSpPr/>
          <p:nvPr/>
        </p:nvSpPr>
        <p:spPr bwMode="auto">
          <a:xfrm>
            <a:off x="8071458" y="2492896"/>
            <a:ext cx="328798" cy="687111"/>
          </a:xfrm>
          <a:prstGeom prst="leftBrace">
            <a:avLst>
              <a:gd name="adj1" fmla="val 25000"/>
              <a:gd name="adj2" fmla="val 50000"/>
            </a:avLst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8253E3AF-DF18-A766-1672-B8A3FE8C115C}"/>
              </a:ext>
            </a:extLst>
          </p:cNvPr>
          <p:cNvSpPr/>
          <p:nvPr/>
        </p:nvSpPr>
        <p:spPr bwMode="auto">
          <a:xfrm>
            <a:off x="8715696" y="3234993"/>
            <a:ext cx="328798" cy="687111"/>
          </a:xfrm>
          <a:prstGeom prst="leftBrace">
            <a:avLst>
              <a:gd name="adj1" fmla="val 25000"/>
              <a:gd name="adj2" fmla="val 50000"/>
            </a:avLst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202FAB-B43A-48FB-2535-D31024C58D2B}"/>
              </a:ext>
            </a:extLst>
          </p:cNvPr>
          <p:cNvSpPr txBox="1"/>
          <p:nvPr/>
        </p:nvSpPr>
        <p:spPr>
          <a:xfrm>
            <a:off x="5869617" y="1768593"/>
            <a:ext cx="1715085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Models trained on 1 𝜺 value &amp; 1 DP mechanism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76E9B6-FBA5-DBFB-824C-AFF57334666E}"/>
              </a:ext>
            </a:extLst>
          </p:cNvPr>
          <p:cNvSpPr txBox="1"/>
          <p:nvPr/>
        </p:nvSpPr>
        <p:spPr>
          <a:xfrm>
            <a:off x="6279503" y="2479980"/>
            <a:ext cx="1834978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Models trained on several 𝜺 values but 1 DP mechanism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AD7999-1597-37A3-1222-31341EE4A70D}"/>
              </a:ext>
            </a:extLst>
          </p:cNvPr>
          <p:cNvSpPr txBox="1"/>
          <p:nvPr/>
        </p:nvSpPr>
        <p:spPr>
          <a:xfrm>
            <a:off x="6960096" y="3212976"/>
            <a:ext cx="1834978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Models trained on several 𝜺 values and both DP mechanism </a:t>
            </a:r>
          </a:p>
        </p:txBody>
      </p:sp>
    </p:spTree>
    <p:extLst>
      <p:ext uri="{BB962C8B-B14F-4D97-AF65-F5344CB8AC3E}">
        <p14:creationId xmlns:p14="http://schemas.microsoft.com/office/powerpoint/2010/main" val="41416256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9" grpId="0" animBg="1"/>
      <p:bldP spid="65" grpId="0" animBg="1"/>
      <p:bldP spid="81" grpId="0"/>
      <p:bldP spid="82" grpId="0"/>
      <p:bldP spid="83" grpId="0"/>
      <p:bldP spid="84" grpId="0"/>
      <p:bldP spid="154" grpId="0" animBg="1"/>
      <p:bldP spid="156" grpId="0"/>
      <p:bldP spid="2" grpId="0"/>
      <p:bldP spid="3" grpId="0"/>
      <p:bldP spid="8" grpId="0"/>
      <p:bldP spid="11" grpId="0"/>
      <p:bldP spid="21" grpId="0"/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1530" y="3356992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Results &amp; Main Findings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Limitations &amp; Future Work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1418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1530" y="1124744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Results &amp; Main Findings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Limitations &amp; Future Work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830412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79E798FA-4EC7-40C9-8099-22FF4D16A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 err="1"/>
              <a:t>Deobfuscation</a:t>
            </a:r>
            <a:r>
              <a:rPr lang="en-US" dirty="0"/>
              <a:t> Example</a:t>
            </a:r>
          </a:p>
        </p:txBody>
      </p:sp>
      <p:pic>
        <p:nvPicPr>
          <p:cNvPr id="20" name="Picture 19" descr="A chart with colorful squares and text&#10;&#10;Description automatically generated">
            <a:extLst>
              <a:ext uri="{FF2B5EF4-FFF2-40B4-BE49-F238E27FC236}">
                <a16:creationId xmlns:a16="http://schemas.microsoft.com/office/drawing/2014/main" id="{1A1EBFFA-9330-2BE7-923E-2036EE035C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90" y="981076"/>
            <a:ext cx="10336221" cy="5400675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6DD3F-46D2-8691-9609-AFF7D95A09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59F6A-D64F-27E1-5C01-9F439A999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97FA-6278-879E-D835-4614CE150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20</a:t>
            </a:fld>
            <a:endParaRPr lang="de-DE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5FFD01E9-848A-5DD8-5D88-E3EDD97A6341}"/>
              </a:ext>
            </a:extLst>
          </p:cNvPr>
          <p:cNvSpPr/>
          <p:nvPr/>
        </p:nvSpPr>
        <p:spPr bwMode="auto">
          <a:xfrm rot="12706683">
            <a:off x="5627486" y="5157192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A47C04D8-39F8-BBE9-E159-B667B3A2EF9F}"/>
              </a:ext>
            </a:extLst>
          </p:cNvPr>
          <p:cNvSpPr/>
          <p:nvPr/>
        </p:nvSpPr>
        <p:spPr bwMode="auto">
          <a:xfrm rot="12706683">
            <a:off x="9739861" y="4726284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rgbClr val="92D05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076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A00D72A-1389-F11E-B78A-EC23E0C66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88" y="981076"/>
            <a:ext cx="10855628" cy="5400675"/>
          </a:xfrm>
          <a:prstGeom prst="rect">
            <a:avLst/>
          </a:prstGeom>
          <a:noFill/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D3631AA3-318F-F5C6-441C-0614FEEAE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 err="1"/>
              <a:t>Deobfuscation</a:t>
            </a:r>
            <a:r>
              <a:rPr lang="en-US" dirty="0"/>
              <a:t>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C55E7-98F8-39F4-7E9A-5B4A11D69F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FC60A-FFB3-C0E2-B8F4-3B10E5737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D149F-C3C1-38C0-4338-2E3895380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21</a:t>
            </a:fld>
            <a:endParaRPr lang="de-DE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4A976DC7-8061-14B7-72AE-1428E07986C6}"/>
              </a:ext>
            </a:extLst>
          </p:cNvPr>
          <p:cNvSpPr/>
          <p:nvPr/>
        </p:nvSpPr>
        <p:spPr bwMode="auto">
          <a:xfrm rot="12706683">
            <a:off x="5683522" y="5681416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3313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AE7D91-456D-CD2B-FAED-2DE09B46B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71486"/>
            <a:ext cx="10586102" cy="720725"/>
          </a:xfrm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Main Findings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A79617-7E51-8840-F49D-6258208910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0" r="1" b="1"/>
          <a:stretch/>
        </p:blipFill>
        <p:spPr>
          <a:xfrm>
            <a:off x="334437" y="981076"/>
            <a:ext cx="5659967" cy="54006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E0E7B34B-20DA-999B-9299-DC65485905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3584714"/>
              </p:ext>
            </p:extLst>
          </p:nvPr>
        </p:nvGraphicFramePr>
        <p:xfrm>
          <a:off x="6197602" y="981076"/>
          <a:ext cx="5659967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1658C-34B8-90B3-486F-107B8D999A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80A51-9858-2110-5465-7BFF12EE5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5EBD3-D4CD-8879-E030-B5CAAA59F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22</a:t>
            </a:fld>
            <a:endParaRPr lang="de-DE" kern="1200">
              <a:latin typeface="+mn-lt"/>
              <a:ea typeface="+mn-ea"/>
              <a:cs typeface="+mn-cs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AD2AAA22-793C-D4B5-AA01-9E8B24D7BA44}"/>
              </a:ext>
            </a:extLst>
          </p:cNvPr>
          <p:cNvSpPr/>
          <p:nvPr/>
        </p:nvSpPr>
        <p:spPr bwMode="auto">
          <a:xfrm>
            <a:off x="6096000" y="1268760"/>
            <a:ext cx="785857" cy="461981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09074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2" y="312282"/>
            <a:ext cx="10586099" cy="720725"/>
          </a:xfrm>
        </p:spPr>
        <p:txBody>
          <a:bodyPr/>
          <a:lstStyle/>
          <a:p>
            <a:r>
              <a:rPr lang="en-US" dirty="0"/>
              <a:t>Main Finding 1: Knowing DP Mechanism is Important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3F5F4D0-25C6-03D8-9195-7A097A5BD3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287440"/>
              </p:ext>
            </p:extLst>
          </p:nvPr>
        </p:nvGraphicFramePr>
        <p:xfrm>
          <a:off x="3691764" y="1788345"/>
          <a:ext cx="4999809" cy="473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603">
                  <a:extLst>
                    <a:ext uri="{9D8B030D-6E8A-4147-A177-3AD203B41FA5}">
                      <a16:colId xmlns:a16="http://schemas.microsoft.com/office/drawing/2014/main" val="3636884077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00171898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685677206"/>
                    </a:ext>
                  </a:extLst>
                </a:gridCol>
              </a:tblGrid>
              <a:tr h="5412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Model </a:t>
                      </a:r>
                    </a:p>
                    <a:p>
                      <a:pPr algn="ctr"/>
                      <a:r>
                        <a:rPr lang="en-US" sz="1400" dirty="0"/>
                        <a:t>Trained on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Cosine Similarity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50594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0.703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0.825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053494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0.705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0.827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576194"/>
                  </a:ext>
                </a:extLst>
              </a:tr>
              <a:tr h="30876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0.703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0.827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43051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0.724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0.840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09573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0.714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0.829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07847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0.558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0.744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4893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0.575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0.766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52999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𝜺=50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0.584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0.775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49563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𝜺=100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0.585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0.775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02676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0.584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0.769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525211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0.536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0.746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03027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0.427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0.651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0633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824CE72D-910D-D68A-9722-CE9C57E8DD8D}"/>
              </a:ext>
            </a:extLst>
          </p:cNvPr>
          <p:cNvSpPr/>
          <p:nvPr/>
        </p:nvSpPr>
        <p:spPr bwMode="auto">
          <a:xfrm>
            <a:off x="332902" y="1065250"/>
            <a:ext cx="251463" cy="262312"/>
          </a:xfrm>
          <a:prstGeom prst="rect">
            <a:avLst/>
          </a:prstGeom>
          <a:solidFill>
            <a:srgbClr val="DCDFCD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56100-D42E-33AB-BFDB-BE662292C05E}"/>
              </a:ext>
            </a:extLst>
          </p:cNvPr>
          <p:cNvSpPr/>
          <p:nvPr/>
        </p:nvSpPr>
        <p:spPr bwMode="auto">
          <a:xfrm>
            <a:off x="332902" y="1417321"/>
            <a:ext cx="251463" cy="262312"/>
          </a:xfrm>
          <a:prstGeom prst="rect">
            <a:avLst/>
          </a:prstGeom>
          <a:solidFill>
            <a:srgbClr val="F4CBB8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37772-B2C1-943C-8A15-F066D60D7F6B}"/>
              </a:ext>
            </a:extLst>
          </p:cNvPr>
          <p:cNvSpPr txBox="1"/>
          <p:nvPr/>
        </p:nvSpPr>
        <p:spPr>
          <a:xfrm>
            <a:off x="584365" y="1057906"/>
            <a:ext cx="139333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English Wikipedia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A12F1B-6528-532A-1DAC-28D7D76F1EBD}"/>
              </a:ext>
            </a:extLst>
          </p:cNvPr>
          <p:cNvSpPr txBox="1"/>
          <p:nvPr/>
        </p:nvSpPr>
        <p:spPr>
          <a:xfrm>
            <a:off x="584365" y="1409977"/>
            <a:ext cx="4767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Yelp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15A737-16A4-05F1-CFE8-7C9CB469921F}"/>
              </a:ext>
            </a:extLst>
          </p:cNvPr>
          <p:cNvSpPr txBox="1"/>
          <p:nvPr/>
        </p:nvSpPr>
        <p:spPr>
          <a:xfrm>
            <a:off x="4278261" y="1363812"/>
            <a:ext cx="382681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Truncated-Gumbel Test Set Results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1D3D2B50-A2C8-7B5C-64E9-0BB8339E2220}"/>
              </a:ext>
            </a:extLst>
          </p:cNvPr>
          <p:cNvSpPr/>
          <p:nvPr/>
        </p:nvSpPr>
        <p:spPr bwMode="auto">
          <a:xfrm rot="20629817">
            <a:off x="3711426" y="4175924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F3B87E4A-F76C-622E-AED1-AA28C02786FA}"/>
              </a:ext>
            </a:extLst>
          </p:cNvPr>
          <p:cNvSpPr/>
          <p:nvPr/>
        </p:nvSpPr>
        <p:spPr bwMode="auto">
          <a:xfrm rot="20629817">
            <a:off x="3711426" y="6291774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9CD5F0E3-B55D-D159-09EA-4C23FF8282FC}"/>
              </a:ext>
            </a:extLst>
          </p:cNvPr>
          <p:cNvSpPr/>
          <p:nvPr/>
        </p:nvSpPr>
        <p:spPr bwMode="auto">
          <a:xfrm rot="11775126">
            <a:off x="8368796" y="4176165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295C02BB-1B76-B984-3DD4-57F17A065918}"/>
              </a:ext>
            </a:extLst>
          </p:cNvPr>
          <p:cNvSpPr/>
          <p:nvPr/>
        </p:nvSpPr>
        <p:spPr bwMode="auto">
          <a:xfrm rot="11775126">
            <a:off x="8368796" y="6288690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BE49964-04ED-B679-744C-B53BE6A1DAC5}"/>
              </a:ext>
            </a:extLst>
          </p:cNvPr>
          <p:cNvSpPr txBox="1"/>
          <p:nvPr/>
        </p:nvSpPr>
        <p:spPr>
          <a:xfrm>
            <a:off x="820748" y="3074827"/>
            <a:ext cx="2304385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Notice:</a:t>
            </a:r>
            <a:br>
              <a:rPr lang="en-US" b="1" dirty="0">
                <a:solidFill>
                  <a:srgbClr val="FF0000"/>
                </a:solidFill>
                <a:latin typeface="Arial" pitchFamily="34" charset="0"/>
              </a:rPr>
            </a:br>
            <a:r>
              <a:rPr lang="en-US" b="1" dirty="0">
                <a:solidFill>
                  <a:schemeClr val="tx1"/>
                </a:solidFill>
                <a:latin typeface="Arial" pitchFamily="34" charset="0"/>
              </a:rPr>
              <a:t>The model trained only on MV datasets performs poorly compared to others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E4529A-270F-828E-3034-779708BD34ED}"/>
              </a:ext>
            </a:extLst>
          </p:cNvPr>
          <p:cNvSpPr txBox="1"/>
          <p:nvPr/>
        </p:nvSpPr>
        <p:spPr>
          <a:xfrm>
            <a:off x="8874297" y="3074827"/>
            <a:ext cx="3159839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Keynote:</a:t>
            </a:r>
          </a:p>
          <a:p>
            <a:pPr algn="ctr"/>
            <a:r>
              <a:rPr lang="en-US" dirty="0">
                <a:latin typeface="Arial" pitchFamily="34" charset="0"/>
              </a:rPr>
              <a:t>Scores are in the range [0, 1]</a:t>
            </a:r>
            <a:br>
              <a:rPr lang="en-US" dirty="0">
                <a:latin typeface="Arial" pitchFamily="34" charset="0"/>
              </a:rPr>
            </a:br>
            <a:r>
              <a:rPr lang="en-US" dirty="0">
                <a:latin typeface="Arial" pitchFamily="34" charset="0"/>
              </a:rPr>
              <a:t>&amp; structured as AD / AO </a:t>
            </a:r>
          </a:p>
          <a:p>
            <a:pPr algn="ctr"/>
            <a:r>
              <a:rPr lang="en-US" dirty="0">
                <a:latin typeface="Arial" pitchFamily="34" charset="0"/>
              </a:rPr>
              <a:t>AD: After </a:t>
            </a:r>
            <a:r>
              <a:rPr lang="en-US" dirty="0" err="1">
                <a:latin typeface="Arial" pitchFamily="34" charset="0"/>
              </a:rPr>
              <a:t>Deobfuscation</a:t>
            </a:r>
            <a:endParaRPr lang="en-US" dirty="0">
              <a:latin typeface="Arial" pitchFamily="34" charset="0"/>
            </a:endParaRPr>
          </a:p>
          <a:p>
            <a:pPr algn="ctr"/>
            <a:r>
              <a:rPr lang="en-US" dirty="0">
                <a:latin typeface="Arial" pitchFamily="34" charset="0"/>
              </a:rPr>
              <a:t>AO: After Obfuscation</a:t>
            </a:r>
            <a:br>
              <a:rPr lang="en-US" dirty="0">
                <a:latin typeface="Arial" pitchFamily="34" charset="0"/>
              </a:rPr>
            </a:b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931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24" grpId="0" animBg="1"/>
      <p:bldP spid="25" grpId="0" animBg="1"/>
      <p:bldP spid="3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165007"/>
            <a:ext cx="10586099" cy="720725"/>
          </a:xfrm>
        </p:spPr>
        <p:txBody>
          <a:bodyPr/>
          <a:lstStyle/>
          <a:p>
            <a:r>
              <a:rPr lang="en-US" dirty="0"/>
              <a:t>Main Finding 1: Knowing DP Mechanism is Important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3F5F4D0-25C6-03D8-9195-7A097A5BD3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912566"/>
              </p:ext>
            </p:extLst>
          </p:nvPr>
        </p:nvGraphicFramePr>
        <p:xfrm>
          <a:off x="3824300" y="1781690"/>
          <a:ext cx="4999809" cy="473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603">
                  <a:extLst>
                    <a:ext uri="{9D8B030D-6E8A-4147-A177-3AD203B41FA5}">
                      <a16:colId xmlns:a16="http://schemas.microsoft.com/office/drawing/2014/main" val="3636884077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00171898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685677206"/>
                    </a:ext>
                  </a:extLst>
                </a:gridCol>
              </a:tblGrid>
              <a:tr h="5412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Model </a:t>
                      </a:r>
                    </a:p>
                    <a:p>
                      <a:pPr algn="ctr"/>
                      <a:r>
                        <a:rPr lang="en-US" sz="1400" dirty="0"/>
                        <a:t>Trained on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Cosine Similarity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50594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0.348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0.47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053494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0.364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0.487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576194"/>
                  </a:ext>
                </a:extLst>
              </a:tr>
              <a:tr h="30876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0.374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0.495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43051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all 𝜺’s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0.386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0.515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09573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0.367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0.494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07847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0.21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0.375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4893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𝜺=9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0.249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0.321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52999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0.304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0.402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49563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0.352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0.462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02676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all 𝜺’s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0.336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0.432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525211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0.283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0.386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03027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 all 𝜺’s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0.242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0.427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0633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824CE72D-910D-D68A-9722-CE9C57E8DD8D}"/>
              </a:ext>
            </a:extLst>
          </p:cNvPr>
          <p:cNvSpPr/>
          <p:nvPr/>
        </p:nvSpPr>
        <p:spPr bwMode="auto">
          <a:xfrm>
            <a:off x="332902" y="1065250"/>
            <a:ext cx="251463" cy="262312"/>
          </a:xfrm>
          <a:prstGeom prst="rect">
            <a:avLst/>
          </a:prstGeom>
          <a:solidFill>
            <a:srgbClr val="DCDFCD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56100-D42E-33AB-BFDB-BE662292C05E}"/>
              </a:ext>
            </a:extLst>
          </p:cNvPr>
          <p:cNvSpPr/>
          <p:nvPr/>
        </p:nvSpPr>
        <p:spPr bwMode="auto">
          <a:xfrm>
            <a:off x="332902" y="1417321"/>
            <a:ext cx="251463" cy="262312"/>
          </a:xfrm>
          <a:prstGeom prst="rect">
            <a:avLst/>
          </a:prstGeom>
          <a:solidFill>
            <a:srgbClr val="F4CBB8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37772-B2C1-943C-8A15-F066D60D7F6B}"/>
              </a:ext>
            </a:extLst>
          </p:cNvPr>
          <p:cNvSpPr txBox="1"/>
          <p:nvPr/>
        </p:nvSpPr>
        <p:spPr>
          <a:xfrm>
            <a:off x="584365" y="1057906"/>
            <a:ext cx="139333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English Wikipedia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A12F1B-6528-532A-1DAC-28D7D76F1EBD}"/>
              </a:ext>
            </a:extLst>
          </p:cNvPr>
          <p:cNvSpPr txBox="1"/>
          <p:nvPr/>
        </p:nvSpPr>
        <p:spPr>
          <a:xfrm>
            <a:off x="584365" y="1409977"/>
            <a:ext cx="4767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Yelp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15A737-16A4-05F1-CFE8-7C9CB469921F}"/>
              </a:ext>
            </a:extLst>
          </p:cNvPr>
          <p:cNvSpPr txBox="1"/>
          <p:nvPr/>
        </p:nvSpPr>
        <p:spPr>
          <a:xfrm>
            <a:off x="4278261" y="1363812"/>
            <a:ext cx="409188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Multivariate-Calibrate Test Set Results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EB673D6-B5BC-7365-38C9-707606ADBA11}"/>
              </a:ext>
            </a:extLst>
          </p:cNvPr>
          <p:cNvSpPr/>
          <p:nvPr/>
        </p:nvSpPr>
        <p:spPr bwMode="auto">
          <a:xfrm rot="20629817">
            <a:off x="3814652" y="4202652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74AE882D-9B61-686C-CB16-2860C110E1F2}"/>
              </a:ext>
            </a:extLst>
          </p:cNvPr>
          <p:cNvSpPr/>
          <p:nvPr/>
        </p:nvSpPr>
        <p:spPr bwMode="auto">
          <a:xfrm rot="20629817">
            <a:off x="3814651" y="6280092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DC78A82E-F868-3A23-1963-F7B968ADEB4C}"/>
              </a:ext>
            </a:extLst>
          </p:cNvPr>
          <p:cNvSpPr/>
          <p:nvPr/>
        </p:nvSpPr>
        <p:spPr bwMode="auto">
          <a:xfrm rot="11781879">
            <a:off x="8526392" y="4202083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DA77B7B4-B639-2301-1BF7-9EA6CFE9FDEB}"/>
              </a:ext>
            </a:extLst>
          </p:cNvPr>
          <p:cNvSpPr/>
          <p:nvPr/>
        </p:nvSpPr>
        <p:spPr bwMode="auto">
          <a:xfrm rot="11781879">
            <a:off x="8526392" y="6263409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9B8CAC-CEFA-D5B2-760D-0CFA682D5CEF}"/>
              </a:ext>
            </a:extLst>
          </p:cNvPr>
          <p:cNvSpPr txBox="1"/>
          <p:nvPr/>
        </p:nvSpPr>
        <p:spPr>
          <a:xfrm>
            <a:off x="820748" y="3074827"/>
            <a:ext cx="2304385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Notice:</a:t>
            </a:r>
            <a:br>
              <a:rPr lang="en-US" b="1" dirty="0">
                <a:solidFill>
                  <a:srgbClr val="FF0000"/>
                </a:solidFill>
                <a:latin typeface="Arial" pitchFamily="34" charset="0"/>
              </a:rPr>
            </a:br>
            <a:r>
              <a:rPr lang="en-US" b="1" dirty="0">
                <a:solidFill>
                  <a:schemeClr val="tx1"/>
                </a:solidFill>
                <a:latin typeface="Arial" pitchFamily="34" charset="0"/>
              </a:rPr>
              <a:t>The model trained only on TG datasets performs poorly compared to others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7E02AF-32B2-B524-5D05-71FA6315A0FC}"/>
              </a:ext>
            </a:extLst>
          </p:cNvPr>
          <p:cNvSpPr txBox="1"/>
          <p:nvPr/>
        </p:nvSpPr>
        <p:spPr>
          <a:xfrm>
            <a:off x="8874297" y="3074827"/>
            <a:ext cx="3159839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Keynote:</a:t>
            </a:r>
          </a:p>
          <a:p>
            <a:pPr algn="ctr"/>
            <a:r>
              <a:rPr lang="en-US" dirty="0">
                <a:latin typeface="Arial" pitchFamily="34" charset="0"/>
              </a:rPr>
              <a:t>Scores are in the range [0, 1]</a:t>
            </a:r>
            <a:br>
              <a:rPr lang="en-US" dirty="0">
                <a:latin typeface="Arial" pitchFamily="34" charset="0"/>
              </a:rPr>
            </a:br>
            <a:r>
              <a:rPr lang="en-US" dirty="0">
                <a:latin typeface="Arial" pitchFamily="34" charset="0"/>
              </a:rPr>
              <a:t>&amp; structured as AD / AO </a:t>
            </a:r>
          </a:p>
          <a:p>
            <a:pPr algn="ctr"/>
            <a:r>
              <a:rPr lang="en-US" dirty="0">
                <a:latin typeface="Arial" pitchFamily="34" charset="0"/>
              </a:rPr>
              <a:t>AD: After </a:t>
            </a:r>
            <a:r>
              <a:rPr lang="en-US" dirty="0" err="1">
                <a:latin typeface="Arial" pitchFamily="34" charset="0"/>
              </a:rPr>
              <a:t>Deobfuscation</a:t>
            </a:r>
            <a:endParaRPr lang="en-US" dirty="0">
              <a:latin typeface="Arial" pitchFamily="34" charset="0"/>
            </a:endParaRPr>
          </a:p>
          <a:p>
            <a:pPr algn="ctr"/>
            <a:r>
              <a:rPr lang="en-US" dirty="0">
                <a:latin typeface="Arial" pitchFamily="34" charset="0"/>
              </a:rPr>
              <a:t>AO: After Obfuscation</a:t>
            </a:r>
            <a:br>
              <a:rPr lang="en-US" dirty="0">
                <a:latin typeface="Arial" pitchFamily="34" charset="0"/>
              </a:rPr>
            </a:b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2874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6" grpId="0" animBg="1"/>
      <p:bldP spid="27" grpId="0" animBg="1"/>
      <p:bldP spid="2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AE7D91-456D-CD2B-FAED-2DE09B46B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71486"/>
            <a:ext cx="10586102" cy="720725"/>
          </a:xfrm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Main Findings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A79617-7E51-8840-F49D-6258208910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0" r="1" b="1"/>
          <a:stretch/>
        </p:blipFill>
        <p:spPr>
          <a:xfrm>
            <a:off x="334437" y="981076"/>
            <a:ext cx="5659967" cy="54006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E0E7B34B-20DA-999B-9299-DC65485905E2}"/>
              </a:ext>
            </a:extLst>
          </p:cNvPr>
          <p:cNvGraphicFramePr/>
          <p:nvPr/>
        </p:nvGraphicFramePr>
        <p:xfrm>
          <a:off x="6197602" y="981076"/>
          <a:ext cx="5659967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1658C-34B8-90B3-486F-107B8D999A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80A51-9858-2110-5465-7BFF12EE5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5EBD3-D4CD-8879-E030-B5CAAA59F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25</a:t>
            </a:fld>
            <a:endParaRPr lang="de-DE" kern="1200">
              <a:latin typeface="+mn-lt"/>
              <a:ea typeface="+mn-ea"/>
              <a:cs typeface="+mn-cs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AD2AAA22-793C-D4B5-AA01-9E8B24D7BA44}"/>
              </a:ext>
            </a:extLst>
          </p:cNvPr>
          <p:cNvSpPr/>
          <p:nvPr/>
        </p:nvSpPr>
        <p:spPr bwMode="auto">
          <a:xfrm>
            <a:off x="6096000" y="2318947"/>
            <a:ext cx="785857" cy="461981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5463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165007"/>
            <a:ext cx="10586099" cy="720725"/>
          </a:xfrm>
        </p:spPr>
        <p:txBody>
          <a:bodyPr/>
          <a:lstStyle/>
          <a:p>
            <a:r>
              <a:rPr lang="en-US" dirty="0"/>
              <a:t>Main Finding 2: The Significance of Training &amp; Test Set Similarity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3F5F4D0-25C6-03D8-9195-7A097A5BD3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838165"/>
              </p:ext>
            </p:extLst>
          </p:nvPr>
        </p:nvGraphicFramePr>
        <p:xfrm>
          <a:off x="3691764" y="1791165"/>
          <a:ext cx="4999809" cy="473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603">
                  <a:extLst>
                    <a:ext uri="{9D8B030D-6E8A-4147-A177-3AD203B41FA5}">
                      <a16:colId xmlns:a16="http://schemas.microsoft.com/office/drawing/2014/main" val="3636884077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00171898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685677206"/>
                    </a:ext>
                  </a:extLst>
                </a:gridCol>
              </a:tblGrid>
              <a:tr h="5412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Model </a:t>
                      </a:r>
                    </a:p>
                    <a:p>
                      <a:pPr algn="ctr"/>
                      <a:r>
                        <a:rPr lang="en-US" sz="1400" dirty="0"/>
                        <a:t>Trained on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Cosine Similarity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50594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0.703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0.825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053494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0.705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0.827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576194"/>
                  </a:ext>
                </a:extLst>
              </a:tr>
              <a:tr h="30876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0.703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0.827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43051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0.724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0.840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09573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0.714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0.829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07847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0.558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0.744 / 0.742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4893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0.575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0.766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52999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𝜺=50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0.584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0.775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49563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𝜺=100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0.585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0.775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02676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0.584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0.769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525211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0.536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0.746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03027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0.427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0.651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0633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824CE72D-910D-D68A-9722-CE9C57E8DD8D}"/>
              </a:ext>
            </a:extLst>
          </p:cNvPr>
          <p:cNvSpPr/>
          <p:nvPr/>
        </p:nvSpPr>
        <p:spPr bwMode="auto">
          <a:xfrm>
            <a:off x="332902" y="1065250"/>
            <a:ext cx="251463" cy="262312"/>
          </a:xfrm>
          <a:prstGeom prst="rect">
            <a:avLst/>
          </a:prstGeom>
          <a:solidFill>
            <a:srgbClr val="DCDFCD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56100-D42E-33AB-BFDB-BE662292C05E}"/>
              </a:ext>
            </a:extLst>
          </p:cNvPr>
          <p:cNvSpPr/>
          <p:nvPr/>
        </p:nvSpPr>
        <p:spPr bwMode="auto">
          <a:xfrm>
            <a:off x="332902" y="1417321"/>
            <a:ext cx="251463" cy="262312"/>
          </a:xfrm>
          <a:prstGeom prst="rect">
            <a:avLst/>
          </a:prstGeom>
          <a:solidFill>
            <a:srgbClr val="F4CBB8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37772-B2C1-943C-8A15-F066D60D7F6B}"/>
              </a:ext>
            </a:extLst>
          </p:cNvPr>
          <p:cNvSpPr txBox="1"/>
          <p:nvPr/>
        </p:nvSpPr>
        <p:spPr>
          <a:xfrm>
            <a:off x="584365" y="1057906"/>
            <a:ext cx="139333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English Wikipedia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A12F1B-6528-532A-1DAC-28D7D76F1EBD}"/>
              </a:ext>
            </a:extLst>
          </p:cNvPr>
          <p:cNvSpPr txBox="1"/>
          <p:nvPr/>
        </p:nvSpPr>
        <p:spPr>
          <a:xfrm>
            <a:off x="584365" y="1409977"/>
            <a:ext cx="4767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Yelp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15A737-16A4-05F1-CFE8-7C9CB469921F}"/>
              </a:ext>
            </a:extLst>
          </p:cNvPr>
          <p:cNvSpPr txBox="1"/>
          <p:nvPr/>
        </p:nvSpPr>
        <p:spPr>
          <a:xfrm>
            <a:off x="4278261" y="1363812"/>
            <a:ext cx="382681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Truncated-Gumbel Test Set Results</a:t>
            </a: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5232A3E6-36D0-CDC8-5E2C-C74D9213844F}"/>
              </a:ext>
            </a:extLst>
          </p:cNvPr>
          <p:cNvSpPr/>
          <p:nvPr/>
        </p:nvSpPr>
        <p:spPr bwMode="auto">
          <a:xfrm rot="20629817">
            <a:off x="5156788" y="2438921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FC19ADE1-90EE-E138-E70D-E9CC1BCA5B3B}"/>
              </a:ext>
            </a:extLst>
          </p:cNvPr>
          <p:cNvSpPr/>
          <p:nvPr/>
        </p:nvSpPr>
        <p:spPr bwMode="auto">
          <a:xfrm rot="20629817">
            <a:off x="5156785" y="2734501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ED232B98-B22C-1A2F-064E-091182922FEA}"/>
              </a:ext>
            </a:extLst>
          </p:cNvPr>
          <p:cNvSpPr/>
          <p:nvPr/>
        </p:nvSpPr>
        <p:spPr bwMode="auto">
          <a:xfrm rot="20629817">
            <a:off x="5156781" y="3032692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733DBB9F-D2C7-1759-4DE2-C1ACC942FDF0}"/>
              </a:ext>
            </a:extLst>
          </p:cNvPr>
          <p:cNvSpPr/>
          <p:nvPr/>
        </p:nvSpPr>
        <p:spPr bwMode="auto">
          <a:xfrm rot="20629817">
            <a:off x="5156777" y="3327468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A97C43A7-19A6-5297-C75F-50C8BA99FD25}"/>
              </a:ext>
            </a:extLst>
          </p:cNvPr>
          <p:cNvSpPr/>
          <p:nvPr/>
        </p:nvSpPr>
        <p:spPr bwMode="auto">
          <a:xfrm rot="20629817">
            <a:off x="5156778" y="3742539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1469621A-EA97-CCC9-5526-372A97DCEBAD}"/>
              </a:ext>
            </a:extLst>
          </p:cNvPr>
          <p:cNvSpPr/>
          <p:nvPr/>
        </p:nvSpPr>
        <p:spPr bwMode="auto">
          <a:xfrm rot="20629817">
            <a:off x="5156777" y="4166253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CE46FD17-E6B9-3FAF-BEED-9A6D0E2B552E}"/>
              </a:ext>
            </a:extLst>
          </p:cNvPr>
          <p:cNvSpPr/>
          <p:nvPr/>
        </p:nvSpPr>
        <p:spPr bwMode="auto">
          <a:xfrm rot="20629817">
            <a:off x="5144900" y="4507407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9" name="Right Arrow 38">
            <a:extLst>
              <a:ext uri="{FF2B5EF4-FFF2-40B4-BE49-F238E27FC236}">
                <a16:creationId xmlns:a16="http://schemas.microsoft.com/office/drawing/2014/main" id="{1DFD6851-2256-7FE3-456E-63156FE74F46}"/>
              </a:ext>
            </a:extLst>
          </p:cNvPr>
          <p:cNvSpPr/>
          <p:nvPr/>
        </p:nvSpPr>
        <p:spPr bwMode="auto">
          <a:xfrm rot="20629817">
            <a:off x="5144897" y="4802987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C38235EA-7CCC-1D12-A670-6E1198BA41A9}"/>
              </a:ext>
            </a:extLst>
          </p:cNvPr>
          <p:cNvSpPr/>
          <p:nvPr/>
        </p:nvSpPr>
        <p:spPr bwMode="auto">
          <a:xfrm rot="20629817">
            <a:off x="5144893" y="5101178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0B354378-6F42-6CEF-BBA7-5A2836DA3881}"/>
              </a:ext>
            </a:extLst>
          </p:cNvPr>
          <p:cNvSpPr/>
          <p:nvPr/>
        </p:nvSpPr>
        <p:spPr bwMode="auto">
          <a:xfrm rot="20629817">
            <a:off x="5144889" y="5395954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4D62A462-28BA-0C01-A9AE-5F0A5A879C5E}"/>
              </a:ext>
            </a:extLst>
          </p:cNvPr>
          <p:cNvSpPr/>
          <p:nvPr/>
        </p:nvSpPr>
        <p:spPr bwMode="auto">
          <a:xfrm rot="20629817">
            <a:off x="5144890" y="5811025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C650CEDD-59DA-4DBD-C947-6CE1CDC07E53}"/>
              </a:ext>
            </a:extLst>
          </p:cNvPr>
          <p:cNvSpPr/>
          <p:nvPr/>
        </p:nvSpPr>
        <p:spPr bwMode="auto">
          <a:xfrm rot="20629817">
            <a:off x="5144889" y="6234739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4" name="Right Arrow 43">
            <a:extLst>
              <a:ext uri="{FF2B5EF4-FFF2-40B4-BE49-F238E27FC236}">
                <a16:creationId xmlns:a16="http://schemas.microsoft.com/office/drawing/2014/main" id="{708B89E0-D653-45D2-8450-ECFD1820E355}"/>
              </a:ext>
            </a:extLst>
          </p:cNvPr>
          <p:cNvSpPr/>
          <p:nvPr/>
        </p:nvSpPr>
        <p:spPr bwMode="auto">
          <a:xfrm rot="11858240">
            <a:off x="8431690" y="2443143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373D070D-0784-078C-DC98-6CF05C85E32A}"/>
              </a:ext>
            </a:extLst>
          </p:cNvPr>
          <p:cNvSpPr/>
          <p:nvPr/>
        </p:nvSpPr>
        <p:spPr bwMode="auto">
          <a:xfrm rot="11858240">
            <a:off x="8431687" y="2738723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6" name="Right Arrow 45">
            <a:extLst>
              <a:ext uri="{FF2B5EF4-FFF2-40B4-BE49-F238E27FC236}">
                <a16:creationId xmlns:a16="http://schemas.microsoft.com/office/drawing/2014/main" id="{71C04454-FE94-A099-3274-29A1302CFD1A}"/>
              </a:ext>
            </a:extLst>
          </p:cNvPr>
          <p:cNvSpPr/>
          <p:nvPr/>
        </p:nvSpPr>
        <p:spPr bwMode="auto">
          <a:xfrm rot="11858240">
            <a:off x="8431683" y="3036914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7" name="Right Arrow 46">
            <a:extLst>
              <a:ext uri="{FF2B5EF4-FFF2-40B4-BE49-F238E27FC236}">
                <a16:creationId xmlns:a16="http://schemas.microsoft.com/office/drawing/2014/main" id="{62F32DD9-A292-FCC8-4884-7F90629120CE}"/>
              </a:ext>
            </a:extLst>
          </p:cNvPr>
          <p:cNvSpPr/>
          <p:nvPr/>
        </p:nvSpPr>
        <p:spPr bwMode="auto">
          <a:xfrm rot="11858240">
            <a:off x="8431679" y="3331690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B71CCC03-7380-5144-5A07-31E830AB47F1}"/>
              </a:ext>
            </a:extLst>
          </p:cNvPr>
          <p:cNvSpPr/>
          <p:nvPr/>
        </p:nvSpPr>
        <p:spPr bwMode="auto">
          <a:xfrm rot="11858240">
            <a:off x="8431680" y="3746761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9" name="Right Arrow 48">
            <a:extLst>
              <a:ext uri="{FF2B5EF4-FFF2-40B4-BE49-F238E27FC236}">
                <a16:creationId xmlns:a16="http://schemas.microsoft.com/office/drawing/2014/main" id="{7AE358D8-AB7A-AAAF-7BA0-9EEECB6D9671}"/>
              </a:ext>
            </a:extLst>
          </p:cNvPr>
          <p:cNvSpPr/>
          <p:nvPr/>
        </p:nvSpPr>
        <p:spPr bwMode="auto">
          <a:xfrm rot="11858240">
            <a:off x="8431679" y="4170475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309714C1-74BA-2AF4-149B-6E762D5DDCD3}"/>
              </a:ext>
            </a:extLst>
          </p:cNvPr>
          <p:cNvSpPr/>
          <p:nvPr/>
        </p:nvSpPr>
        <p:spPr bwMode="auto">
          <a:xfrm rot="11858240">
            <a:off x="8419802" y="4511629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0D5AACD9-307B-3CA8-A297-E8EE99ACE6F5}"/>
              </a:ext>
            </a:extLst>
          </p:cNvPr>
          <p:cNvSpPr/>
          <p:nvPr/>
        </p:nvSpPr>
        <p:spPr bwMode="auto">
          <a:xfrm rot="11858240">
            <a:off x="8419799" y="4807209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FAFB05C-231D-2348-60C8-7771B65AF4C1}"/>
              </a:ext>
            </a:extLst>
          </p:cNvPr>
          <p:cNvSpPr/>
          <p:nvPr/>
        </p:nvSpPr>
        <p:spPr bwMode="auto">
          <a:xfrm rot="11858240">
            <a:off x="8419795" y="5105400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98722E5E-A8EB-FB91-9D68-ADE0AF75ACD1}"/>
              </a:ext>
            </a:extLst>
          </p:cNvPr>
          <p:cNvSpPr/>
          <p:nvPr/>
        </p:nvSpPr>
        <p:spPr bwMode="auto">
          <a:xfrm rot="11858240">
            <a:off x="8419791" y="5400176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0535E8A4-F074-F0A4-64C6-63AD41DF678F}"/>
              </a:ext>
            </a:extLst>
          </p:cNvPr>
          <p:cNvSpPr/>
          <p:nvPr/>
        </p:nvSpPr>
        <p:spPr bwMode="auto">
          <a:xfrm rot="11858240">
            <a:off x="8419792" y="5815247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5" name="Right Arrow 54">
            <a:extLst>
              <a:ext uri="{FF2B5EF4-FFF2-40B4-BE49-F238E27FC236}">
                <a16:creationId xmlns:a16="http://schemas.microsoft.com/office/drawing/2014/main" id="{3AB3E102-DB91-C9AF-5E7E-D3A241F16E8A}"/>
              </a:ext>
            </a:extLst>
          </p:cNvPr>
          <p:cNvSpPr/>
          <p:nvPr/>
        </p:nvSpPr>
        <p:spPr bwMode="auto">
          <a:xfrm rot="11858240">
            <a:off x="8419791" y="6238961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9BCF21-E0B6-00BF-A179-D323A797A6BD}"/>
              </a:ext>
            </a:extLst>
          </p:cNvPr>
          <p:cNvSpPr txBox="1"/>
          <p:nvPr/>
        </p:nvSpPr>
        <p:spPr>
          <a:xfrm>
            <a:off x="670647" y="2346775"/>
            <a:ext cx="2304385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</a:rPr>
              <a:t>heck the same color arrows in the same column and observe the difference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892FEE-5B4C-4D38-E1B2-A74EF41E63DA}"/>
              </a:ext>
            </a:extLst>
          </p:cNvPr>
          <p:cNvSpPr txBox="1"/>
          <p:nvPr/>
        </p:nvSpPr>
        <p:spPr>
          <a:xfrm>
            <a:off x="890852" y="4431949"/>
            <a:ext cx="1868719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Reminder:</a:t>
            </a:r>
          </a:p>
          <a:p>
            <a:pPr algn="ctr"/>
            <a:r>
              <a:rPr lang="en-US" b="1" dirty="0">
                <a:latin typeface="Arial" pitchFamily="34" charset="0"/>
              </a:rPr>
              <a:t>All models trained only on Wikipedia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832E42-FC8D-E4FF-3EBA-F8A36EC6D9DB}"/>
              </a:ext>
            </a:extLst>
          </p:cNvPr>
          <p:cNvSpPr txBox="1"/>
          <p:nvPr/>
        </p:nvSpPr>
        <p:spPr>
          <a:xfrm>
            <a:off x="8874297" y="3074827"/>
            <a:ext cx="3159839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Keynote:</a:t>
            </a:r>
          </a:p>
          <a:p>
            <a:pPr algn="ctr"/>
            <a:r>
              <a:rPr lang="en-US" dirty="0">
                <a:latin typeface="Arial" pitchFamily="34" charset="0"/>
              </a:rPr>
              <a:t>Scores are in the range [0, 1]</a:t>
            </a:r>
            <a:br>
              <a:rPr lang="en-US" dirty="0">
                <a:latin typeface="Arial" pitchFamily="34" charset="0"/>
              </a:rPr>
            </a:br>
            <a:r>
              <a:rPr lang="en-US" dirty="0">
                <a:latin typeface="Arial" pitchFamily="34" charset="0"/>
              </a:rPr>
              <a:t>&amp; structured as AD / AO </a:t>
            </a:r>
          </a:p>
          <a:p>
            <a:pPr algn="ctr"/>
            <a:r>
              <a:rPr lang="en-US" dirty="0">
                <a:latin typeface="Arial" pitchFamily="34" charset="0"/>
              </a:rPr>
              <a:t>AD: After </a:t>
            </a:r>
            <a:r>
              <a:rPr lang="en-US" dirty="0" err="1">
                <a:latin typeface="Arial" pitchFamily="34" charset="0"/>
              </a:rPr>
              <a:t>Deobfuscation</a:t>
            </a:r>
            <a:endParaRPr lang="en-US" dirty="0">
              <a:latin typeface="Arial" pitchFamily="34" charset="0"/>
            </a:endParaRPr>
          </a:p>
          <a:p>
            <a:pPr algn="ctr"/>
            <a:r>
              <a:rPr lang="en-US" dirty="0">
                <a:latin typeface="Arial" pitchFamily="34" charset="0"/>
              </a:rPr>
              <a:t>AO: After Obfuscation</a:t>
            </a:r>
            <a:br>
              <a:rPr lang="en-US" dirty="0">
                <a:latin typeface="Arial" pitchFamily="34" charset="0"/>
              </a:rPr>
            </a:b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085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2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165007"/>
            <a:ext cx="10586099" cy="720725"/>
          </a:xfrm>
        </p:spPr>
        <p:txBody>
          <a:bodyPr/>
          <a:lstStyle/>
          <a:p>
            <a:r>
              <a:rPr lang="en-US" dirty="0"/>
              <a:t>Main Finding 2: The Significance of Training &amp; Test Set Similarity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3F5F4D0-25C6-03D8-9195-7A097A5BD3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874592"/>
              </p:ext>
            </p:extLst>
          </p:nvPr>
        </p:nvGraphicFramePr>
        <p:xfrm>
          <a:off x="3594565" y="1733144"/>
          <a:ext cx="4999809" cy="473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603">
                  <a:extLst>
                    <a:ext uri="{9D8B030D-6E8A-4147-A177-3AD203B41FA5}">
                      <a16:colId xmlns:a16="http://schemas.microsoft.com/office/drawing/2014/main" val="3636884077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00171898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685677206"/>
                    </a:ext>
                  </a:extLst>
                </a:gridCol>
              </a:tblGrid>
              <a:tr h="5412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Model </a:t>
                      </a:r>
                    </a:p>
                    <a:p>
                      <a:pPr algn="ctr"/>
                      <a:r>
                        <a:rPr lang="en-US" sz="1400" dirty="0"/>
                        <a:t>Trained on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Cosine Similarity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50594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0.348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0.47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053494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0.364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0.487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576194"/>
                  </a:ext>
                </a:extLst>
              </a:tr>
              <a:tr h="30876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0.374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0.495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43051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all 𝜺’s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0.386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0.515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09573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0.367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0.494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07847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0.21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0.375 / 0.386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4893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𝜺=9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0.249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0.321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52999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0.304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0.402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49563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0.352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0.462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02676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all 𝜺’s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0.336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0.432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525211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0.283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0.386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03027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 all 𝜺’s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0.242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0.427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0633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824CE72D-910D-D68A-9722-CE9C57E8DD8D}"/>
              </a:ext>
            </a:extLst>
          </p:cNvPr>
          <p:cNvSpPr/>
          <p:nvPr/>
        </p:nvSpPr>
        <p:spPr bwMode="auto">
          <a:xfrm>
            <a:off x="332902" y="1065250"/>
            <a:ext cx="251463" cy="262312"/>
          </a:xfrm>
          <a:prstGeom prst="rect">
            <a:avLst/>
          </a:prstGeom>
          <a:solidFill>
            <a:srgbClr val="DCDFCD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56100-D42E-33AB-BFDB-BE662292C05E}"/>
              </a:ext>
            </a:extLst>
          </p:cNvPr>
          <p:cNvSpPr/>
          <p:nvPr/>
        </p:nvSpPr>
        <p:spPr bwMode="auto">
          <a:xfrm>
            <a:off x="332902" y="1417321"/>
            <a:ext cx="251463" cy="262312"/>
          </a:xfrm>
          <a:prstGeom prst="rect">
            <a:avLst/>
          </a:prstGeom>
          <a:solidFill>
            <a:srgbClr val="F4CBB8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37772-B2C1-943C-8A15-F066D60D7F6B}"/>
              </a:ext>
            </a:extLst>
          </p:cNvPr>
          <p:cNvSpPr txBox="1"/>
          <p:nvPr/>
        </p:nvSpPr>
        <p:spPr>
          <a:xfrm>
            <a:off x="584365" y="1057906"/>
            <a:ext cx="139333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English Wikipedia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A12F1B-6528-532A-1DAC-28D7D76F1EBD}"/>
              </a:ext>
            </a:extLst>
          </p:cNvPr>
          <p:cNvSpPr txBox="1"/>
          <p:nvPr/>
        </p:nvSpPr>
        <p:spPr>
          <a:xfrm>
            <a:off x="584365" y="1409977"/>
            <a:ext cx="4767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Yelp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15A737-16A4-05F1-CFE8-7C9CB469921F}"/>
              </a:ext>
            </a:extLst>
          </p:cNvPr>
          <p:cNvSpPr txBox="1"/>
          <p:nvPr/>
        </p:nvSpPr>
        <p:spPr>
          <a:xfrm>
            <a:off x="4278261" y="1363812"/>
            <a:ext cx="409188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Multivariate-Calibrate Test Set Results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ABF2A047-3C34-14A5-7733-D7F796501325}"/>
              </a:ext>
            </a:extLst>
          </p:cNvPr>
          <p:cNvSpPr/>
          <p:nvPr/>
        </p:nvSpPr>
        <p:spPr bwMode="auto">
          <a:xfrm rot="20629817">
            <a:off x="5119452" y="2425791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49191ECB-A8B6-003A-DE75-BA17CAA6F590}"/>
              </a:ext>
            </a:extLst>
          </p:cNvPr>
          <p:cNvSpPr/>
          <p:nvPr/>
        </p:nvSpPr>
        <p:spPr bwMode="auto">
          <a:xfrm rot="20629817">
            <a:off x="5119449" y="2721371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400C8492-85A7-5135-2F8E-FF235D7693E1}"/>
              </a:ext>
            </a:extLst>
          </p:cNvPr>
          <p:cNvSpPr/>
          <p:nvPr/>
        </p:nvSpPr>
        <p:spPr bwMode="auto">
          <a:xfrm rot="20629817">
            <a:off x="5119445" y="3019562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951E2F28-F9AB-C543-9328-7C3826940604}"/>
              </a:ext>
            </a:extLst>
          </p:cNvPr>
          <p:cNvSpPr/>
          <p:nvPr/>
        </p:nvSpPr>
        <p:spPr bwMode="auto">
          <a:xfrm rot="20629817">
            <a:off x="5119441" y="3314338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4E2AA94D-BED6-3012-5FE5-18BDD5FDAB1E}"/>
              </a:ext>
            </a:extLst>
          </p:cNvPr>
          <p:cNvSpPr/>
          <p:nvPr/>
        </p:nvSpPr>
        <p:spPr bwMode="auto">
          <a:xfrm rot="20629817">
            <a:off x="5119442" y="3729409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3B86E27A-54A9-0672-9909-7D148C339D64}"/>
              </a:ext>
            </a:extLst>
          </p:cNvPr>
          <p:cNvSpPr/>
          <p:nvPr/>
        </p:nvSpPr>
        <p:spPr bwMode="auto">
          <a:xfrm rot="20629817">
            <a:off x="5119441" y="4153123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9F70ECC0-2E01-1456-1DBF-183169664D3D}"/>
              </a:ext>
            </a:extLst>
          </p:cNvPr>
          <p:cNvSpPr/>
          <p:nvPr/>
        </p:nvSpPr>
        <p:spPr bwMode="auto">
          <a:xfrm rot="20629817">
            <a:off x="5107564" y="4494277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4362662D-7F89-9834-AE01-127254218EE8}"/>
              </a:ext>
            </a:extLst>
          </p:cNvPr>
          <p:cNvSpPr/>
          <p:nvPr/>
        </p:nvSpPr>
        <p:spPr bwMode="auto">
          <a:xfrm rot="20629817">
            <a:off x="5107561" y="4789857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9FE9143A-2BFB-63B5-998E-A172B2A35BD6}"/>
              </a:ext>
            </a:extLst>
          </p:cNvPr>
          <p:cNvSpPr/>
          <p:nvPr/>
        </p:nvSpPr>
        <p:spPr bwMode="auto">
          <a:xfrm rot="20629817">
            <a:off x="5107557" y="5088048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2437603D-D756-9323-E242-B455E1D24AC1}"/>
              </a:ext>
            </a:extLst>
          </p:cNvPr>
          <p:cNvSpPr/>
          <p:nvPr/>
        </p:nvSpPr>
        <p:spPr bwMode="auto">
          <a:xfrm rot="20629817">
            <a:off x="5107553" y="5382824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B06CF3BC-3B58-24B3-270C-32ECD57714A5}"/>
              </a:ext>
            </a:extLst>
          </p:cNvPr>
          <p:cNvSpPr/>
          <p:nvPr/>
        </p:nvSpPr>
        <p:spPr bwMode="auto">
          <a:xfrm rot="20629817">
            <a:off x="5107554" y="5797895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608C06C1-4823-B355-F9F9-B83FC4E4DDED}"/>
              </a:ext>
            </a:extLst>
          </p:cNvPr>
          <p:cNvSpPr/>
          <p:nvPr/>
        </p:nvSpPr>
        <p:spPr bwMode="auto">
          <a:xfrm rot="20629817">
            <a:off x="5107553" y="6221609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F6AC7466-8670-C4DC-E60E-4565FF6CE01C}"/>
              </a:ext>
            </a:extLst>
          </p:cNvPr>
          <p:cNvSpPr/>
          <p:nvPr/>
        </p:nvSpPr>
        <p:spPr bwMode="auto">
          <a:xfrm rot="11550105">
            <a:off x="8372401" y="2414676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A0746DB4-33DC-2266-3F9A-2FF5700D6924}"/>
              </a:ext>
            </a:extLst>
          </p:cNvPr>
          <p:cNvSpPr/>
          <p:nvPr/>
        </p:nvSpPr>
        <p:spPr bwMode="auto">
          <a:xfrm rot="11550105">
            <a:off x="8372398" y="2710256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839AF1D1-2104-67BA-4C73-DE7824B86C6E}"/>
              </a:ext>
            </a:extLst>
          </p:cNvPr>
          <p:cNvSpPr/>
          <p:nvPr/>
        </p:nvSpPr>
        <p:spPr bwMode="auto">
          <a:xfrm rot="11550105">
            <a:off x="8372394" y="3008447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BC293835-7C3C-E44A-3F64-39163F65D954}"/>
              </a:ext>
            </a:extLst>
          </p:cNvPr>
          <p:cNvSpPr/>
          <p:nvPr/>
        </p:nvSpPr>
        <p:spPr bwMode="auto">
          <a:xfrm rot="11550105">
            <a:off x="8372390" y="3303223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E42359B7-8016-6403-3DEC-B59AF561ED25}"/>
              </a:ext>
            </a:extLst>
          </p:cNvPr>
          <p:cNvSpPr/>
          <p:nvPr/>
        </p:nvSpPr>
        <p:spPr bwMode="auto">
          <a:xfrm rot="11550105">
            <a:off x="8372391" y="3718294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B208368D-02F4-CE63-0CFA-95DA1C6BFEA4}"/>
              </a:ext>
            </a:extLst>
          </p:cNvPr>
          <p:cNvSpPr/>
          <p:nvPr/>
        </p:nvSpPr>
        <p:spPr bwMode="auto">
          <a:xfrm rot="11550105">
            <a:off x="8372390" y="4142008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ECBF935D-2E72-891F-418C-58DF71515CAE}"/>
              </a:ext>
            </a:extLst>
          </p:cNvPr>
          <p:cNvSpPr/>
          <p:nvPr/>
        </p:nvSpPr>
        <p:spPr bwMode="auto">
          <a:xfrm rot="11550105">
            <a:off x="8360513" y="4483162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9B8F25FB-2D68-5851-7D0B-1976428EA947}"/>
              </a:ext>
            </a:extLst>
          </p:cNvPr>
          <p:cNvSpPr/>
          <p:nvPr/>
        </p:nvSpPr>
        <p:spPr bwMode="auto">
          <a:xfrm rot="11550105">
            <a:off x="8360510" y="4778742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779099F1-CF41-F68A-9A13-6494814BF934}"/>
              </a:ext>
            </a:extLst>
          </p:cNvPr>
          <p:cNvSpPr/>
          <p:nvPr/>
        </p:nvSpPr>
        <p:spPr bwMode="auto">
          <a:xfrm rot="11550105">
            <a:off x="8360506" y="5076933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A47DA03E-5F43-869D-17E8-1EDACDA83CA9}"/>
              </a:ext>
            </a:extLst>
          </p:cNvPr>
          <p:cNvSpPr/>
          <p:nvPr/>
        </p:nvSpPr>
        <p:spPr bwMode="auto">
          <a:xfrm rot="11550105">
            <a:off x="8360502" y="5371709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DAA4A69B-9288-CC0A-47E8-3E17CA729914}"/>
              </a:ext>
            </a:extLst>
          </p:cNvPr>
          <p:cNvSpPr/>
          <p:nvPr/>
        </p:nvSpPr>
        <p:spPr bwMode="auto">
          <a:xfrm rot="11550105">
            <a:off x="8360503" y="5786780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340E76FC-EC8A-BAFE-8EC7-5917A9797036}"/>
              </a:ext>
            </a:extLst>
          </p:cNvPr>
          <p:cNvSpPr/>
          <p:nvPr/>
        </p:nvSpPr>
        <p:spPr bwMode="auto">
          <a:xfrm rot="11550105">
            <a:off x="8360502" y="6210494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7521BC-BF48-D616-4CBF-022ADCF7D947}"/>
              </a:ext>
            </a:extLst>
          </p:cNvPr>
          <p:cNvSpPr txBox="1"/>
          <p:nvPr/>
        </p:nvSpPr>
        <p:spPr>
          <a:xfrm>
            <a:off x="670647" y="2346775"/>
            <a:ext cx="2304385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</a:rPr>
              <a:t>heck the same color arrows in the same column and observe the difference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76205E-52D9-9C59-E257-17FBBF7FB5E8}"/>
              </a:ext>
            </a:extLst>
          </p:cNvPr>
          <p:cNvSpPr txBox="1"/>
          <p:nvPr/>
        </p:nvSpPr>
        <p:spPr>
          <a:xfrm>
            <a:off x="890852" y="4431949"/>
            <a:ext cx="1868719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Reminder:</a:t>
            </a:r>
          </a:p>
          <a:p>
            <a:pPr algn="ctr"/>
            <a:r>
              <a:rPr lang="en-US" b="1" dirty="0">
                <a:latin typeface="Arial" pitchFamily="34" charset="0"/>
              </a:rPr>
              <a:t>All models trained only on Wikipedia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5B4C09-2A3A-43B4-6C84-8269EACCC7E7}"/>
              </a:ext>
            </a:extLst>
          </p:cNvPr>
          <p:cNvSpPr txBox="1"/>
          <p:nvPr/>
        </p:nvSpPr>
        <p:spPr>
          <a:xfrm>
            <a:off x="8874297" y="3074827"/>
            <a:ext cx="3159839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Keynote:</a:t>
            </a:r>
          </a:p>
          <a:p>
            <a:pPr algn="ctr"/>
            <a:r>
              <a:rPr lang="en-US" dirty="0">
                <a:latin typeface="Arial" pitchFamily="34" charset="0"/>
              </a:rPr>
              <a:t>Scores are in the range [0, 1]</a:t>
            </a:r>
            <a:br>
              <a:rPr lang="en-US" dirty="0">
                <a:latin typeface="Arial" pitchFamily="34" charset="0"/>
              </a:rPr>
            </a:br>
            <a:r>
              <a:rPr lang="en-US" dirty="0">
                <a:latin typeface="Arial" pitchFamily="34" charset="0"/>
              </a:rPr>
              <a:t>&amp; structured as AD / AO </a:t>
            </a:r>
          </a:p>
          <a:p>
            <a:pPr algn="ctr"/>
            <a:r>
              <a:rPr lang="en-US" dirty="0">
                <a:latin typeface="Arial" pitchFamily="34" charset="0"/>
              </a:rPr>
              <a:t>AD: After </a:t>
            </a:r>
            <a:r>
              <a:rPr lang="en-US" dirty="0" err="1">
                <a:latin typeface="Arial" pitchFamily="34" charset="0"/>
              </a:rPr>
              <a:t>Deobfuscation</a:t>
            </a:r>
            <a:endParaRPr lang="en-US" dirty="0">
              <a:latin typeface="Arial" pitchFamily="34" charset="0"/>
            </a:endParaRPr>
          </a:p>
          <a:p>
            <a:pPr algn="ctr"/>
            <a:r>
              <a:rPr lang="en-US" dirty="0">
                <a:latin typeface="Arial" pitchFamily="34" charset="0"/>
              </a:rPr>
              <a:t>AO: After Obfuscation</a:t>
            </a:r>
            <a:br>
              <a:rPr lang="en-US" dirty="0">
                <a:latin typeface="Arial" pitchFamily="34" charset="0"/>
              </a:rPr>
            </a:b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4293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4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2" grpId="0"/>
      <p:bldP spid="7" grpId="0"/>
      <p:bldP spid="3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AE7D91-456D-CD2B-FAED-2DE09B46B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71486"/>
            <a:ext cx="10586102" cy="720725"/>
          </a:xfrm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Main Findings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A79617-7E51-8840-F49D-6258208910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0" r="1" b="1"/>
          <a:stretch/>
        </p:blipFill>
        <p:spPr>
          <a:xfrm>
            <a:off x="334437" y="981076"/>
            <a:ext cx="5659967" cy="54006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E0E7B34B-20DA-999B-9299-DC65485905E2}"/>
              </a:ext>
            </a:extLst>
          </p:cNvPr>
          <p:cNvGraphicFramePr/>
          <p:nvPr/>
        </p:nvGraphicFramePr>
        <p:xfrm>
          <a:off x="6197602" y="981076"/>
          <a:ext cx="5659967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1658C-34B8-90B3-486F-107B8D999A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80A51-9858-2110-5465-7BFF12EE5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5EBD3-D4CD-8879-E030-B5CAAA59F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28</a:t>
            </a:fld>
            <a:endParaRPr lang="de-DE" kern="1200">
              <a:latin typeface="+mn-lt"/>
              <a:ea typeface="+mn-ea"/>
              <a:cs typeface="+mn-cs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AD2AAA22-793C-D4B5-AA01-9E8B24D7BA44}"/>
              </a:ext>
            </a:extLst>
          </p:cNvPr>
          <p:cNvSpPr/>
          <p:nvPr/>
        </p:nvSpPr>
        <p:spPr bwMode="auto">
          <a:xfrm>
            <a:off x="6096000" y="3471075"/>
            <a:ext cx="785857" cy="461981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32330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A356BF8D-B45B-3190-1355-46A145AAF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48" y="765177"/>
            <a:ext cx="11369843" cy="54006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079" name="Title 2">
            <a:extLst>
              <a:ext uri="{FF2B5EF4-FFF2-40B4-BE49-F238E27FC236}">
                <a16:creationId xmlns:a16="http://schemas.microsoft.com/office/drawing/2014/main" id="{3CCA47DC-471B-67BA-DE81-C31F06EF9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Main Finding 3: Epsilon Knowledge is Negligible for Adversaries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ED264-43B8-6DF1-5711-89C3FA938E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AF6BA-73B5-7B17-4821-0236A23C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C9B0D-DA3B-F18B-5EF9-A8F914895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29</a:t>
            </a:fld>
            <a:endParaRPr lang="de-DE"/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F4D96602-CB96-BCAC-BFBA-062EBAA908EB}"/>
              </a:ext>
            </a:extLst>
          </p:cNvPr>
          <p:cNvSpPr/>
          <p:nvPr/>
        </p:nvSpPr>
        <p:spPr bwMode="auto">
          <a:xfrm rot="7834492">
            <a:off x="8829520" y="1227574"/>
            <a:ext cx="264338" cy="20269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A78973-0CFD-FFE7-144E-F5F41F4353B6}"/>
              </a:ext>
            </a:extLst>
          </p:cNvPr>
          <p:cNvSpPr txBox="1"/>
          <p:nvPr/>
        </p:nvSpPr>
        <p:spPr>
          <a:xfrm>
            <a:off x="9063036" y="765177"/>
            <a:ext cx="220706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Models trained with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all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values  &amp; highest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 </a:t>
            </a:r>
          </a:p>
          <a:p>
            <a:r>
              <a:rPr lang="en-US" sz="1200" dirty="0">
                <a:latin typeface="Arial" pitchFamily="34" charset="0"/>
              </a:rPr>
              <a:t>stays at the top in general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608F20D1-7A33-88AE-D701-E864AD59C4A6}"/>
              </a:ext>
            </a:extLst>
          </p:cNvPr>
          <p:cNvSpPr/>
          <p:nvPr/>
        </p:nvSpPr>
        <p:spPr bwMode="auto">
          <a:xfrm rot="7834492">
            <a:off x="8488883" y="3927912"/>
            <a:ext cx="264338" cy="20269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7E0A47-787C-AC24-422E-5C0A56906425}"/>
              </a:ext>
            </a:extLst>
          </p:cNvPr>
          <p:cNvSpPr txBox="1"/>
          <p:nvPr/>
        </p:nvSpPr>
        <p:spPr>
          <a:xfrm>
            <a:off x="8722399" y="3465515"/>
            <a:ext cx="220706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Models trained with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all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values  &amp; highest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 </a:t>
            </a:r>
          </a:p>
          <a:p>
            <a:r>
              <a:rPr lang="en-US" sz="1200" dirty="0">
                <a:latin typeface="Arial" pitchFamily="34" charset="0"/>
              </a:rPr>
              <a:t>stays at the top in general</a:t>
            </a:r>
          </a:p>
        </p:txBody>
      </p:sp>
    </p:spTree>
    <p:extLst>
      <p:ext uri="{BB962C8B-B14F-4D97-AF65-F5344CB8AC3E}">
        <p14:creationId xmlns:p14="http://schemas.microsoft.com/office/powerpoint/2010/main" val="26504070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664A58-BA44-6056-9C1A-BA4C1B8CA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99" y="295981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de-DE" dirty="0"/>
              <a:t>Motivation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C8706-42AB-AED8-9DD3-413A9A101B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© </a:t>
            </a:r>
            <a:r>
              <a:rPr lang="en-US" dirty="0" err="1"/>
              <a:t>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A7FFF-874C-CC9C-08A2-AFE7B3B5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89FB4-BBC4-E2B3-FC78-DD473E064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3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6ADB40-F3F5-8E98-FF52-194F7D781738}"/>
              </a:ext>
            </a:extLst>
          </p:cNvPr>
          <p:cNvSpPr/>
          <p:nvPr/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</p:spPr>
        <p:txBody>
          <a:bodyPr/>
          <a:lstStyle/>
          <a:p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C7233E-09EA-BA3B-8D5B-693D01DC9C77}"/>
              </a:ext>
            </a:extLst>
          </p:cNvPr>
          <p:cNvSpPr/>
          <p:nvPr/>
        </p:nvSpPr>
        <p:spPr>
          <a:xfrm>
            <a:off x="334434" y="983317"/>
            <a:ext cx="11523133" cy="1136040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0" name="Rectangle 9" descr="Head with Gears">
            <a:extLst>
              <a:ext uri="{FF2B5EF4-FFF2-40B4-BE49-F238E27FC236}">
                <a16:creationId xmlns:a16="http://schemas.microsoft.com/office/drawing/2014/main" id="{6D4D68E3-5C10-7783-52D9-A9490294B0F5}"/>
              </a:ext>
            </a:extLst>
          </p:cNvPr>
          <p:cNvSpPr/>
          <p:nvPr/>
        </p:nvSpPr>
        <p:spPr>
          <a:xfrm>
            <a:off x="678086" y="1238926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0EFC28-48A8-8DEE-8C47-1D50F398F1FA}"/>
              </a:ext>
            </a:extLst>
          </p:cNvPr>
          <p:cNvSpPr/>
          <p:nvPr/>
        </p:nvSpPr>
        <p:spPr>
          <a:xfrm>
            <a:off x="1646560" y="983317"/>
            <a:ext cx="5185409" cy="1136040"/>
          </a:xfrm>
          <a:custGeom>
            <a:avLst/>
            <a:gdLst>
              <a:gd name="connsiteX0" fmla="*/ 0 w 5185409"/>
              <a:gd name="connsiteY0" fmla="*/ 0 h 1136040"/>
              <a:gd name="connsiteX1" fmla="*/ 5185409 w 5185409"/>
              <a:gd name="connsiteY1" fmla="*/ 0 h 1136040"/>
              <a:gd name="connsiteX2" fmla="*/ 5185409 w 5185409"/>
              <a:gd name="connsiteY2" fmla="*/ 1136040 h 1136040"/>
              <a:gd name="connsiteX3" fmla="*/ 0 w 5185409"/>
              <a:gd name="connsiteY3" fmla="*/ 1136040 h 1136040"/>
              <a:gd name="connsiteX4" fmla="*/ 0 w 5185409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5409" h="1136040">
                <a:moveTo>
                  <a:pt x="0" y="0"/>
                </a:moveTo>
                <a:lnTo>
                  <a:pt x="5185409" y="0"/>
                </a:lnTo>
                <a:lnTo>
                  <a:pt x="5185409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9779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/>
              <a:t>Introduction:</a:t>
            </a:r>
            <a:endParaRPr lang="en-US" sz="2200" kern="12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7F20960-DBF2-565B-4606-00B7B66FFDA8}"/>
              </a:ext>
            </a:extLst>
          </p:cNvPr>
          <p:cNvSpPr/>
          <p:nvPr/>
        </p:nvSpPr>
        <p:spPr>
          <a:xfrm>
            <a:off x="6831970" y="983317"/>
            <a:ext cx="5025596" cy="1136040"/>
          </a:xfrm>
          <a:custGeom>
            <a:avLst/>
            <a:gdLst>
              <a:gd name="connsiteX0" fmla="*/ 0 w 5025596"/>
              <a:gd name="connsiteY0" fmla="*/ 0 h 1136040"/>
              <a:gd name="connsiteX1" fmla="*/ 5025596 w 5025596"/>
              <a:gd name="connsiteY1" fmla="*/ 0 h 1136040"/>
              <a:gd name="connsiteX2" fmla="*/ 5025596 w 5025596"/>
              <a:gd name="connsiteY2" fmla="*/ 1136040 h 1136040"/>
              <a:gd name="connsiteX3" fmla="*/ 0 w 5025596"/>
              <a:gd name="connsiteY3" fmla="*/ 1136040 h 1136040"/>
              <a:gd name="connsiteX4" fmla="*/ 0 w 5025596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5596" h="1136040">
                <a:moveTo>
                  <a:pt x="0" y="0"/>
                </a:moveTo>
                <a:lnTo>
                  <a:pt x="5025596" y="0"/>
                </a:lnTo>
                <a:lnTo>
                  <a:pt x="5025596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Current Natural Language Processing (NLP) techniques are </a:t>
            </a:r>
            <a:r>
              <a:rPr lang="en-GB" sz="1400" b="1" kern="1200" dirty="0"/>
              <a:t>firmly ingrained in Big Data</a:t>
            </a:r>
            <a:endParaRPr lang="en-US" sz="1400" b="1" kern="12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651BF27-4463-189F-3131-AB91B62C37CA}"/>
              </a:ext>
            </a:extLst>
          </p:cNvPr>
          <p:cNvSpPr/>
          <p:nvPr/>
        </p:nvSpPr>
        <p:spPr>
          <a:xfrm>
            <a:off x="334434" y="2403368"/>
            <a:ext cx="11523133" cy="1136040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0C72D0-C32B-6859-92B1-59AF15EDB47C}"/>
              </a:ext>
            </a:extLst>
          </p:cNvPr>
          <p:cNvSpPr/>
          <p:nvPr/>
        </p:nvSpPr>
        <p:spPr>
          <a:xfrm>
            <a:off x="678086" y="2658977"/>
            <a:ext cx="624822" cy="624822"/>
          </a:xfrm>
          <a:prstGeom prst="rect">
            <a:avLst/>
          </a:prstGeom>
          <a:blipFill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30DAD08-F42B-3269-4E23-1922A523E214}"/>
              </a:ext>
            </a:extLst>
          </p:cNvPr>
          <p:cNvSpPr/>
          <p:nvPr/>
        </p:nvSpPr>
        <p:spPr>
          <a:xfrm>
            <a:off x="1646560" y="2403368"/>
            <a:ext cx="5185409" cy="1136040"/>
          </a:xfrm>
          <a:custGeom>
            <a:avLst/>
            <a:gdLst>
              <a:gd name="connsiteX0" fmla="*/ 0 w 5185409"/>
              <a:gd name="connsiteY0" fmla="*/ 0 h 1136040"/>
              <a:gd name="connsiteX1" fmla="*/ 5185409 w 5185409"/>
              <a:gd name="connsiteY1" fmla="*/ 0 h 1136040"/>
              <a:gd name="connsiteX2" fmla="*/ 5185409 w 5185409"/>
              <a:gd name="connsiteY2" fmla="*/ 1136040 h 1136040"/>
              <a:gd name="connsiteX3" fmla="*/ 0 w 5185409"/>
              <a:gd name="connsiteY3" fmla="*/ 1136040 h 1136040"/>
              <a:gd name="connsiteX4" fmla="*/ 0 w 5185409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5409" h="1136040">
                <a:moveTo>
                  <a:pt x="0" y="0"/>
                </a:moveTo>
                <a:lnTo>
                  <a:pt x="5185409" y="0"/>
                </a:lnTo>
                <a:lnTo>
                  <a:pt x="5185409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9779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/>
              <a:t>Privacy Concerns:</a:t>
            </a:r>
            <a:endParaRPr lang="en-US" sz="2200" kern="120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18F46CB-8559-3382-B908-AA0B7EA1BC1A}"/>
              </a:ext>
            </a:extLst>
          </p:cNvPr>
          <p:cNvSpPr/>
          <p:nvPr/>
        </p:nvSpPr>
        <p:spPr>
          <a:xfrm>
            <a:off x="6831970" y="2403368"/>
            <a:ext cx="5025596" cy="1136040"/>
          </a:xfrm>
          <a:custGeom>
            <a:avLst/>
            <a:gdLst>
              <a:gd name="connsiteX0" fmla="*/ 0 w 5025596"/>
              <a:gd name="connsiteY0" fmla="*/ 0 h 1136040"/>
              <a:gd name="connsiteX1" fmla="*/ 5025596 w 5025596"/>
              <a:gd name="connsiteY1" fmla="*/ 0 h 1136040"/>
              <a:gd name="connsiteX2" fmla="*/ 5025596 w 5025596"/>
              <a:gd name="connsiteY2" fmla="*/ 1136040 h 1136040"/>
              <a:gd name="connsiteX3" fmla="*/ 0 w 5025596"/>
              <a:gd name="connsiteY3" fmla="*/ 1136040 h 1136040"/>
              <a:gd name="connsiteX4" fmla="*/ 0 w 5025596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5596" h="1136040">
                <a:moveTo>
                  <a:pt x="0" y="0"/>
                </a:moveTo>
                <a:lnTo>
                  <a:pt x="5025596" y="0"/>
                </a:lnTo>
                <a:lnTo>
                  <a:pt x="5025596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However, using these methods may require </a:t>
            </a:r>
            <a:r>
              <a:rPr lang="en-GB" sz="1400" b="1" kern="1200" dirty="0"/>
              <a:t>handling</a:t>
            </a:r>
            <a:r>
              <a:rPr lang="en-GB" sz="1400" kern="1200" dirty="0"/>
              <a:t> </a:t>
            </a:r>
            <a:r>
              <a:rPr lang="en-GB" sz="1400" b="1" kern="1200" dirty="0"/>
              <a:t>private</a:t>
            </a:r>
            <a:r>
              <a:rPr lang="en-GB" sz="1400" kern="1200" dirty="0"/>
              <a:t> or </a:t>
            </a:r>
            <a:r>
              <a:rPr lang="en-GB" sz="1400" b="1" kern="1200" dirty="0"/>
              <a:t>sensitive</a:t>
            </a:r>
            <a:r>
              <a:rPr lang="en-GB" sz="1400" kern="1200" dirty="0"/>
              <a:t> </a:t>
            </a:r>
            <a:r>
              <a:rPr lang="en-GB" sz="1400" b="1" kern="1200" dirty="0"/>
              <a:t>data</a:t>
            </a:r>
            <a:endParaRPr lang="en-US" sz="1400" kern="1200" dirty="0"/>
          </a:p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As a result, </a:t>
            </a:r>
            <a:r>
              <a:rPr lang="en-GB" sz="1400" b="1" kern="1200" dirty="0"/>
              <a:t>privacy in NLP </a:t>
            </a:r>
            <a:r>
              <a:rPr lang="en-GB" sz="1400" kern="1200" dirty="0"/>
              <a:t>has come under more attention </a:t>
            </a:r>
            <a:endParaRPr lang="en-US" sz="1400" kern="12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4A88A59-B579-A8A6-4233-F80168A29D25}"/>
              </a:ext>
            </a:extLst>
          </p:cNvPr>
          <p:cNvSpPr/>
          <p:nvPr/>
        </p:nvSpPr>
        <p:spPr>
          <a:xfrm>
            <a:off x="334434" y="3823418"/>
            <a:ext cx="11523133" cy="1136040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786BE4-4C8C-D1D4-8D58-A7D29D28C550}"/>
              </a:ext>
            </a:extLst>
          </p:cNvPr>
          <p:cNvSpPr/>
          <p:nvPr/>
        </p:nvSpPr>
        <p:spPr>
          <a:xfrm>
            <a:off x="678086" y="4079027"/>
            <a:ext cx="624822" cy="624822"/>
          </a:xfrm>
          <a:prstGeom prst="rect">
            <a:avLst/>
          </a:prstGeom>
          <a:blipFill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3A5A61B-3D70-31B3-CF25-524CB163A86A}"/>
              </a:ext>
            </a:extLst>
          </p:cNvPr>
          <p:cNvSpPr/>
          <p:nvPr/>
        </p:nvSpPr>
        <p:spPr>
          <a:xfrm>
            <a:off x="1646560" y="3823418"/>
            <a:ext cx="5185409" cy="1136040"/>
          </a:xfrm>
          <a:custGeom>
            <a:avLst/>
            <a:gdLst>
              <a:gd name="connsiteX0" fmla="*/ 0 w 5185409"/>
              <a:gd name="connsiteY0" fmla="*/ 0 h 1136040"/>
              <a:gd name="connsiteX1" fmla="*/ 5185409 w 5185409"/>
              <a:gd name="connsiteY1" fmla="*/ 0 h 1136040"/>
              <a:gd name="connsiteX2" fmla="*/ 5185409 w 5185409"/>
              <a:gd name="connsiteY2" fmla="*/ 1136040 h 1136040"/>
              <a:gd name="connsiteX3" fmla="*/ 0 w 5185409"/>
              <a:gd name="connsiteY3" fmla="*/ 1136040 h 1136040"/>
              <a:gd name="connsiteX4" fmla="*/ 0 w 5185409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5409" h="1136040">
                <a:moveTo>
                  <a:pt x="0" y="0"/>
                </a:moveTo>
                <a:lnTo>
                  <a:pt x="5185409" y="0"/>
                </a:lnTo>
                <a:lnTo>
                  <a:pt x="5185409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9779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/>
              <a:t>Privacy Example: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869920B-AB33-7C97-18DF-5BBC664190C6}"/>
              </a:ext>
            </a:extLst>
          </p:cNvPr>
          <p:cNvSpPr/>
          <p:nvPr/>
        </p:nvSpPr>
        <p:spPr>
          <a:xfrm>
            <a:off x="6831970" y="3823418"/>
            <a:ext cx="5025596" cy="1136040"/>
          </a:xfrm>
          <a:custGeom>
            <a:avLst/>
            <a:gdLst>
              <a:gd name="connsiteX0" fmla="*/ 0 w 5025596"/>
              <a:gd name="connsiteY0" fmla="*/ 0 h 1136040"/>
              <a:gd name="connsiteX1" fmla="*/ 5025596 w 5025596"/>
              <a:gd name="connsiteY1" fmla="*/ 0 h 1136040"/>
              <a:gd name="connsiteX2" fmla="*/ 5025596 w 5025596"/>
              <a:gd name="connsiteY2" fmla="*/ 1136040 h 1136040"/>
              <a:gd name="connsiteX3" fmla="*/ 0 w 5025596"/>
              <a:gd name="connsiteY3" fmla="*/ 1136040 h 1136040"/>
              <a:gd name="connsiteX4" fmla="*/ 0 w 5025596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5596" h="1136040">
                <a:moveTo>
                  <a:pt x="0" y="0"/>
                </a:moveTo>
                <a:lnTo>
                  <a:pt x="5025596" y="0"/>
                </a:lnTo>
                <a:lnTo>
                  <a:pt x="5025596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b="1" kern="1200" dirty="0"/>
              <a:t>Health Information: </a:t>
            </a:r>
            <a:r>
              <a:rPr lang="en-GB" sz="1400" kern="1200" dirty="0"/>
              <a:t>Medical records, Prescription details…</a:t>
            </a:r>
            <a:endParaRPr lang="en-US" sz="1400" kern="1200" dirty="0"/>
          </a:p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b="1" kern="1200" dirty="0"/>
              <a:t>Financial Information: </a:t>
            </a:r>
            <a:r>
              <a:rPr lang="en-GB" sz="1400" kern="1200" dirty="0"/>
              <a:t>Bank account numbers, Social Security numbers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57C3C5A-5B58-E94C-E8F1-C52752A553A7}"/>
              </a:ext>
            </a:extLst>
          </p:cNvPr>
          <p:cNvSpPr/>
          <p:nvPr/>
        </p:nvSpPr>
        <p:spPr>
          <a:xfrm>
            <a:off x="334434" y="5243469"/>
            <a:ext cx="11523133" cy="1136040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CAC990-910C-7500-0BA2-87A6B32B3849}"/>
              </a:ext>
            </a:extLst>
          </p:cNvPr>
          <p:cNvSpPr/>
          <p:nvPr/>
        </p:nvSpPr>
        <p:spPr>
          <a:xfrm>
            <a:off x="678086" y="5499078"/>
            <a:ext cx="624822" cy="624822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97228CA-F518-9249-9A4B-C43FAF910BA5}"/>
              </a:ext>
            </a:extLst>
          </p:cNvPr>
          <p:cNvSpPr/>
          <p:nvPr/>
        </p:nvSpPr>
        <p:spPr>
          <a:xfrm>
            <a:off x="1646560" y="5243469"/>
            <a:ext cx="5185409" cy="1136040"/>
          </a:xfrm>
          <a:custGeom>
            <a:avLst/>
            <a:gdLst>
              <a:gd name="connsiteX0" fmla="*/ 0 w 5185409"/>
              <a:gd name="connsiteY0" fmla="*/ 0 h 1136040"/>
              <a:gd name="connsiteX1" fmla="*/ 5185409 w 5185409"/>
              <a:gd name="connsiteY1" fmla="*/ 0 h 1136040"/>
              <a:gd name="connsiteX2" fmla="*/ 5185409 w 5185409"/>
              <a:gd name="connsiteY2" fmla="*/ 1136040 h 1136040"/>
              <a:gd name="connsiteX3" fmla="*/ 0 w 5185409"/>
              <a:gd name="connsiteY3" fmla="*/ 1136040 h 1136040"/>
              <a:gd name="connsiteX4" fmla="*/ 0 w 5185409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5409" h="1136040">
                <a:moveTo>
                  <a:pt x="0" y="0"/>
                </a:moveTo>
                <a:lnTo>
                  <a:pt x="5185409" y="0"/>
                </a:lnTo>
                <a:lnTo>
                  <a:pt x="5185409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9779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/>
              <a:t>Differential Privacy (DP):</a:t>
            </a:r>
            <a:endParaRPr lang="en-US" sz="2200" kern="120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045AE70-217A-B250-0F57-285309975F65}"/>
              </a:ext>
            </a:extLst>
          </p:cNvPr>
          <p:cNvSpPr/>
          <p:nvPr/>
        </p:nvSpPr>
        <p:spPr>
          <a:xfrm>
            <a:off x="6831970" y="5243469"/>
            <a:ext cx="5025596" cy="1136040"/>
          </a:xfrm>
          <a:custGeom>
            <a:avLst/>
            <a:gdLst>
              <a:gd name="connsiteX0" fmla="*/ 0 w 5025596"/>
              <a:gd name="connsiteY0" fmla="*/ 0 h 1136040"/>
              <a:gd name="connsiteX1" fmla="*/ 5025596 w 5025596"/>
              <a:gd name="connsiteY1" fmla="*/ 0 h 1136040"/>
              <a:gd name="connsiteX2" fmla="*/ 5025596 w 5025596"/>
              <a:gd name="connsiteY2" fmla="*/ 1136040 h 1136040"/>
              <a:gd name="connsiteX3" fmla="*/ 0 w 5025596"/>
              <a:gd name="connsiteY3" fmla="*/ 1136040 h 1136040"/>
              <a:gd name="connsiteX4" fmla="*/ 0 w 5025596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5596" h="1136040">
                <a:moveTo>
                  <a:pt x="0" y="0"/>
                </a:moveTo>
                <a:lnTo>
                  <a:pt x="5025596" y="0"/>
                </a:lnTo>
                <a:lnTo>
                  <a:pt x="5025596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A prominent and extensively studied strategy is </a:t>
            </a:r>
            <a:r>
              <a:rPr lang="en-GB" sz="1400" b="1" kern="1200" dirty="0"/>
              <a:t>Differential Privacy (DP), </a:t>
            </a:r>
            <a:r>
              <a:rPr lang="en-GB" sz="1400" kern="1200" dirty="0"/>
              <a:t>drawing the focus of many researchers on how to integrate this privacy enhancement tool into NLP models</a:t>
            </a:r>
            <a:endParaRPr lang="en-US" sz="1400" kern="1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77AA6A-A845-2CAB-3C98-AF3CBEC246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772401">
            <a:off x="315984" y="1969462"/>
            <a:ext cx="675699" cy="6756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735019C-5A85-492C-4F38-76190C519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772401">
            <a:off x="315984" y="3343564"/>
            <a:ext cx="675699" cy="67569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6BBD1E-8C70-EEE8-77EA-AB195A2128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772401">
            <a:off x="333715" y="4857124"/>
            <a:ext cx="675699" cy="67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879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 animBg="1"/>
      <p:bldP spid="14" grpId="0" animBg="1"/>
      <p:bldP spid="16" grpId="0"/>
      <p:bldP spid="17" grpId="0"/>
      <p:bldP spid="20" grpId="0" animBg="1"/>
      <p:bldP spid="21" grpId="0" animBg="1"/>
      <p:bldP spid="22" grpId="0"/>
      <p:bldP spid="23" grpId="0"/>
      <p:bldP spid="24" grpId="0" animBg="1"/>
      <p:bldP spid="25" grpId="0" animBg="1"/>
      <p:bldP spid="26" grpId="0"/>
      <p:bldP spid="2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CA03C96A-99A1-5B17-31D4-85AFC5110E5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081" y="981076"/>
            <a:ext cx="11369843" cy="54006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A2389-943B-0746-C337-2F08B5C208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A126E-AAC0-DD22-00C5-1744DB4F5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0F8FB-33D3-CC64-CA49-D7680B4D1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30</a:t>
            </a:fld>
            <a:endParaRPr lang="de-D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AAD9D6-4718-414B-6560-9C770410E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Main Finding 3: Epsilon Knowledge is Negligible for Adversaries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D2E55BF2-649A-4095-0BD9-53270686A4BC}"/>
              </a:ext>
            </a:extLst>
          </p:cNvPr>
          <p:cNvSpPr/>
          <p:nvPr/>
        </p:nvSpPr>
        <p:spPr bwMode="auto">
          <a:xfrm rot="2134280">
            <a:off x="3104376" y="2845892"/>
            <a:ext cx="264338" cy="20269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6C9C0B-3F49-280F-2C29-BC68DCA7559E}"/>
              </a:ext>
            </a:extLst>
          </p:cNvPr>
          <p:cNvSpPr txBox="1"/>
          <p:nvPr/>
        </p:nvSpPr>
        <p:spPr>
          <a:xfrm>
            <a:off x="863021" y="2281780"/>
            <a:ext cx="220706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itchFamily="34" charset="0"/>
              </a:rPr>
              <a:t>Models trained with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all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values  &amp; highest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 </a:t>
            </a:r>
          </a:p>
          <a:p>
            <a:pPr algn="r"/>
            <a:r>
              <a:rPr lang="en-US" sz="1200" dirty="0">
                <a:latin typeface="Arial" pitchFamily="34" charset="0"/>
              </a:rPr>
              <a:t>stays at the top in general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52F402E1-764A-39A9-5359-29A0BD69D86E}"/>
              </a:ext>
            </a:extLst>
          </p:cNvPr>
          <p:cNvSpPr/>
          <p:nvPr/>
        </p:nvSpPr>
        <p:spPr bwMode="auto">
          <a:xfrm rot="2134280">
            <a:off x="8625387" y="2411806"/>
            <a:ext cx="264338" cy="20269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CB71CC-0E28-AC4C-EF26-0EFA8445BDE6}"/>
              </a:ext>
            </a:extLst>
          </p:cNvPr>
          <p:cNvSpPr txBox="1"/>
          <p:nvPr/>
        </p:nvSpPr>
        <p:spPr>
          <a:xfrm>
            <a:off x="6384032" y="1847694"/>
            <a:ext cx="220706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itchFamily="34" charset="0"/>
              </a:rPr>
              <a:t>Models trained with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all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values  &amp; highest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 </a:t>
            </a:r>
          </a:p>
          <a:p>
            <a:pPr algn="r"/>
            <a:r>
              <a:rPr lang="en-US" sz="1200" dirty="0">
                <a:latin typeface="Arial" pitchFamily="34" charset="0"/>
              </a:rPr>
              <a:t>stays at the top in general</a:t>
            </a:r>
          </a:p>
        </p:txBody>
      </p:sp>
    </p:spTree>
    <p:extLst>
      <p:ext uri="{BB962C8B-B14F-4D97-AF65-F5344CB8AC3E}">
        <p14:creationId xmlns:p14="http://schemas.microsoft.com/office/powerpoint/2010/main" val="864149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AE7D91-456D-CD2B-FAED-2DE09B46B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71486"/>
            <a:ext cx="10586102" cy="720725"/>
          </a:xfrm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Main Findings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A79617-7E51-8840-F49D-6258208910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0" r="1" b="1"/>
          <a:stretch/>
        </p:blipFill>
        <p:spPr>
          <a:xfrm>
            <a:off x="334437" y="981076"/>
            <a:ext cx="5659967" cy="54006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E0E7B34B-20DA-999B-9299-DC65485905E2}"/>
              </a:ext>
            </a:extLst>
          </p:cNvPr>
          <p:cNvGraphicFramePr/>
          <p:nvPr/>
        </p:nvGraphicFramePr>
        <p:xfrm>
          <a:off x="6197602" y="981076"/>
          <a:ext cx="5659967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1658C-34B8-90B3-486F-107B8D999A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80A51-9858-2110-5465-7BFF12EE5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5EBD3-D4CD-8879-E030-B5CAAA59F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31</a:t>
            </a:fld>
            <a:endParaRPr lang="de-DE" kern="1200">
              <a:latin typeface="+mn-lt"/>
              <a:ea typeface="+mn-ea"/>
              <a:cs typeface="+mn-cs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AD2AAA22-793C-D4B5-AA01-9E8B24D7BA44}"/>
              </a:ext>
            </a:extLst>
          </p:cNvPr>
          <p:cNvSpPr/>
          <p:nvPr/>
        </p:nvSpPr>
        <p:spPr bwMode="auto">
          <a:xfrm>
            <a:off x="6096000" y="4551195"/>
            <a:ext cx="785857" cy="461981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72816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FDBA3280-F4FF-FA76-96FC-0F0BAC8D64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120521"/>
            <a:ext cx="11522075" cy="512178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7B056DB-6C67-8C12-012C-D9FAC5F46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 4: The Importance Lies in Obfuscation Percentage, Not Location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3338E-BF1F-8D6E-5770-F7DDC4314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27C55-231A-0704-6866-7726F868E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A6138-F486-6250-D2D3-2D0ECE600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8DEE5F6E-DD0D-204D-445C-A15D61587003}"/>
              </a:ext>
            </a:extLst>
          </p:cNvPr>
          <p:cNvSpPr/>
          <p:nvPr/>
        </p:nvSpPr>
        <p:spPr bwMode="auto">
          <a:xfrm rot="2750747">
            <a:off x="5880242" y="1454571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6D4F42-35EA-56EE-C54C-08D6B56B3285}"/>
              </a:ext>
            </a:extLst>
          </p:cNvPr>
          <p:cNvSpPr txBox="1"/>
          <p:nvPr/>
        </p:nvSpPr>
        <p:spPr>
          <a:xfrm>
            <a:off x="3561733" y="692829"/>
            <a:ext cx="453453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Scores curves are parallel </a:t>
            </a:r>
            <a:r>
              <a:rPr lang="en-US" sz="1200" dirty="0" err="1">
                <a:latin typeface="Arial" pitchFamily="34" charset="0"/>
              </a:rPr>
              <a:t>thorughtout</a:t>
            </a:r>
            <a:r>
              <a:rPr lang="en-US" sz="1200" dirty="0">
                <a:latin typeface="Arial" pitchFamily="34" charset="0"/>
              </a:rPr>
              <a:t> the obfuscation density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&amp;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 err="1">
                <a:latin typeface="Arial" pitchFamily="34" charset="0"/>
              </a:rPr>
              <a:t>Obs</a:t>
            </a:r>
            <a:r>
              <a:rPr lang="en-US" sz="1200" dirty="0">
                <a:latin typeface="Arial" pitchFamily="34" charset="0"/>
              </a:rPr>
              <a:t> &amp; Org curve is at top</a:t>
            </a: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0A09F997-946C-FA84-36A7-DD4D336F3896}"/>
              </a:ext>
            </a:extLst>
          </p:cNvPr>
          <p:cNvSpPr/>
          <p:nvPr/>
        </p:nvSpPr>
        <p:spPr bwMode="auto">
          <a:xfrm rot="7906201">
            <a:off x="5280874" y="1455999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1E0F59-4464-80DF-DEF4-9E24CF4C4929}"/>
              </a:ext>
            </a:extLst>
          </p:cNvPr>
          <p:cNvSpPr txBox="1"/>
          <p:nvPr/>
        </p:nvSpPr>
        <p:spPr>
          <a:xfrm>
            <a:off x="4284192" y="5580395"/>
            <a:ext cx="3021981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Arial" pitchFamily="34" charset="0"/>
              </a:rPr>
              <a:t>Keynote:</a:t>
            </a:r>
          </a:p>
          <a:p>
            <a:pPr algn="ctr"/>
            <a:r>
              <a:rPr lang="en-US" sz="1400" dirty="0"/>
              <a:t>In ratio: </a:t>
            </a:r>
          </a:p>
          <a:p>
            <a:pPr algn="ctr"/>
            <a:r>
              <a:rPr lang="en-US" sz="1400" dirty="0"/>
              <a:t>0 is the beginning of the sentence. </a:t>
            </a:r>
          </a:p>
          <a:p>
            <a:pPr algn="ctr"/>
            <a:r>
              <a:rPr lang="en-US" sz="1400" dirty="0"/>
              <a:t>1 is the end of the sentence.</a:t>
            </a:r>
            <a:br>
              <a:rPr lang="en-US" sz="1400" dirty="0">
                <a:latin typeface="Arial" pitchFamily="34" charset="0"/>
              </a:rPr>
            </a:br>
            <a:endParaRPr lang="en-US" sz="1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5043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B02E11D-9BA8-F9EE-AC72-4678282DCE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077575"/>
            <a:ext cx="11522075" cy="520767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1612676-8519-8A23-00AD-4F7F68841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 4: The Importance Lies in Obfuscation Percentage, Not Location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F78C5-3870-04DF-30F4-161D68282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F66F1-7D10-10A4-A103-AA07E8396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427E7-E77A-615B-D836-7746F2C17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9C8F1C95-7C37-6FFA-A486-6290ABBC802C}"/>
              </a:ext>
            </a:extLst>
          </p:cNvPr>
          <p:cNvSpPr/>
          <p:nvPr/>
        </p:nvSpPr>
        <p:spPr bwMode="auto">
          <a:xfrm rot="2750747">
            <a:off x="5880242" y="1454571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C83703-7B3C-255A-680E-12442EA40B06}"/>
              </a:ext>
            </a:extLst>
          </p:cNvPr>
          <p:cNvSpPr txBox="1"/>
          <p:nvPr/>
        </p:nvSpPr>
        <p:spPr>
          <a:xfrm>
            <a:off x="3561733" y="692829"/>
            <a:ext cx="453453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Scores curves are parallel </a:t>
            </a:r>
            <a:r>
              <a:rPr lang="en-US" sz="1200" dirty="0" err="1">
                <a:latin typeface="Arial" pitchFamily="34" charset="0"/>
              </a:rPr>
              <a:t>thorughtout</a:t>
            </a:r>
            <a:r>
              <a:rPr lang="en-US" sz="1200" dirty="0">
                <a:latin typeface="Arial" pitchFamily="34" charset="0"/>
              </a:rPr>
              <a:t> the obfuscation density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&amp;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 err="1">
                <a:latin typeface="Arial" pitchFamily="34" charset="0"/>
              </a:rPr>
              <a:t>Obs</a:t>
            </a:r>
            <a:r>
              <a:rPr lang="en-US" sz="1200" dirty="0">
                <a:latin typeface="Arial" pitchFamily="34" charset="0"/>
              </a:rPr>
              <a:t> &amp; Org curve is at top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954A8128-6E64-253E-EC40-2FBA93191CD7}"/>
              </a:ext>
            </a:extLst>
          </p:cNvPr>
          <p:cNvSpPr/>
          <p:nvPr/>
        </p:nvSpPr>
        <p:spPr bwMode="auto">
          <a:xfrm rot="7906201">
            <a:off x="5280874" y="1455999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0232C4-26E3-B334-3070-73D7EA82F14F}"/>
              </a:ext>
            </a:extLst>
          </p:cNvPr>
          <p:cNvSpPr txBox="1"/>
          <p:nvPr/>
        </p:nvSpPr>
        <p:spPr>
          <a:xfrm>
            <a:off x="4284192" y="5580395"/>
            <a:ext cx="3021981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Arial" pitchFamily="34" charset="0"/>
              </a:rPr>
              <a:t>Keynote:</a:t>
            </a:r>
          </a:p>
          <a:p>
            <a:pPr algn="ctr"/>
            <a:r>
              <a:rPr lang="en-US" sz="1400" dirty="0"/>
              <a:t>In ratio: </a:t>
            </a:r>
          </a:p>
          <a:p>
            <a:pPr algn="ctr"/>
            <a:r>
              <a:rPr lang="en-US" sz="1400" dirty="0"/>
              <a:t>0 is the beginning of the sentence. </a:t>
            </a:r>
          </a:p>
          <a:p>
            <a:pPr algn="ctr"/>
            <a:r>
              <a:rPr lang="en-US" sz="1400" dirty="0"/>
              <a:t>1 is the end of the sentence.</a:t>
            </a:r>
            <a:br>
              <a:rPr lang="en-US" sz="1400" dirty="0">
                <a:latin typeface="Arial" pitchFamily="34" charset="0"/>
              </a:rPr>
            </a:br>
            <a:endParaRPr lang="en-US" sz="1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9808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AE7D91-456D-CD2B-FAED-2DE09B46B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71486"/>
            <a:ext cx="10586102" cy="720725"/>
          </a:xfrm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Main Findings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A79617-7E51-8840-F49D-6258208910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0" r="1" b="1"/>
          <a:stretch/>
        </p:blipFill>
        <p:spPr>
          <a:xfrm>
            <a:off x="334437" y="981076"/>
            <a:ext cx="5659967" cy="54006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E0E7B34B-20DA-999B-9299-DC65485905E2}"/>
              </a:ext>
            </a:extLst>
          </p:cNvPr>
          <p:cNvGraphicFramePr/>
          <p:nvPr/>
        </p:nvGraphicFramePr>
        <p:xfrm>
          <a:off x="6197602" y="981076"/>
          <a:ext cx="5659967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1658C-34B8-90B3-486F-107B8D999A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80A51-9858-2110-5465-7BFF12EE5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5EBD3-D4CD-8879-E030-B5CAAA59F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34</a:t>
            </a:fld>
            <a:endParaRPr lang="de-DE" kern="1200">
              <a:latin typeface="+mn-lt"/>
              <a:ea typeface="+mn-ea"/>
              <a:cs typeface="+mn-cs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AD2AAA22-793C-D4B5-AA01-9E8B24D7BA44}"/>
              </a:ext>
            </a:extLst>
          </p:cNvPr>
          <p:cNvSpPr/>
          <p:nvPr/>
        </p:nvSpPr>
        <p:spPr bwMode="auto">
          <a:xfrm>
            <a:off x="6096000" y="5631315"/>
            <a:ext cx="785857" cy="461981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686335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79D07CC5-9247-11B6-3889-2CA115CEE7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69" y="981075"/>
            <a:ext cx="10974263" cy="54006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 5: Absence of Error Accumulation in Text Generation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35</a:t>
            </a:fld>
            <a:endParaRPr lang="de-DE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BB8756B2-377C-3EBB-A0DB-C1549C3A37F1}"/>
              </a:ext>
            </a:extLst>
          </p:cNvPr>
          <p:cNvSpPr/>
          <p:nvPr/>
        </p:nvSpPr>
        <p:spPr bwMode="auto">
          <a:xfrm rot="2750747">
            <a:off x="5861800" y="1505032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C5630E-EBCD-52B8-71E1-0B6190B8B5D4}"/>
              </a:ext>
            </a:extLst>
          </p:cNvPr>
          <p:cNvSpPr txBox="1"/>
          <p:nvPr/>
        </p:nvSpPr>
        <p:spPr>
          <a:xfrm>
            <a:off x="3641858" y="765177"/>
            <a:ext cx="4534537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The score curve is roughly linear = </a:t>
            </a:r>
            <a:r>
              <a:rPr lang="en-US" sz="1200" dirty="0"/>
              <a:t>models are not more prone to errors after an initial incorrectly predicted word earlier in the sentence.</a:t>
            </a:r>
          </a:p>
          <a:p>
            <a:pPr algn="ctr"/>
            <a:endParaRPr lang="en-US" sz="1200" dirty="0">
              <a:latin typeface="Arial" pitchFamily="34" charset="0"/>
            </a:endParaRP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7F000CFE-60C9-FFE7-E927-D257D539936D}"/>
              </a:ext>
            </a:extLst>
          </p:cNvPr>
          <p:cNvSpPr/>
          <p:nvPr/>
        </p:nvSpPr>
        <p:spPr bwMode="auto">
          <a:xfrm rot="7906201">
            <a:off x="5394817" y="1506461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4F2994-45F4-E305-BB47-CC921207DA33}"/>
              </a:ext>
            </a:extLst>
          </p:cNvPr>
          <p:cNvSpPr txBox="1"/>
          <p:nvPr/>
        </p:nvSpPr>
        <p:spPr>
          <a:xfrm>
            <a:off x="4398135" y="5621985"/>
            <a:ext cx="3021981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Arial" pitchFamily="34" charset="0"/>
              </a:rPr>
              <a:t>Keynote:</a:t>
            </a:r>
          </a:p>
          <a:p>
            <a:pPr algn="ctr"/>
            <a:r>
              <a:rPr lang="en-US" sz="1400" dirty="0"/>
              <a:t>In ratio: </a:t>
            </a:r>
          </a:p>
          <a:p>
            <a:pPr algn="ctr"/>
            <a:r>
              <a:rPr lang="en-US" sz="1400" dirty="0"/>
              <a:t>0 is the beginning of the sentence. </a:t>
            </a:r>
          </a:p>
          <a:p>
            <a:pPr algn="ctr"/>
            <a:r>
              <a:rPr lang="en-US" sz="1400" dirty="0"/>
              <a:t>1 is the end of the sentence.</a:t>
            </a:r>
            <a:br>
              <a:rPr lang="en-US" sz="1400" dirty="0">
                <a:latin typeface="Arial" pitchFamily="34" charset="0"/>
              </a:rPr>
            </a:br>
            <a:endParaRPr lang="en-US" sz="1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4905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4B205C98-47F9-5972-8F7B-16327958BB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69" y="981075"/>
            <a:ext cx="10974263" cy="54006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 5: Absence of Error Accumulation in Text Generation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73A5B883-2034-CCCC-96C0-8251694F6A48}"/>
              </a:ext>
            </a:extLst>
          </p:cNvPr>
          <p:cNvSpPr/>
          <p:nvPr/>
        </p:nvSpPr>
        <p:spPr bwMode="auto">
          <a:xfrm rot="2750747">
            <a:off x="5861800" y="1505032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305DA6-2C6D-1167-FDB1-FD3D071678C6}"/>
              </a:ext>
            </a:extLst>
          </p:cNvPr>
          <p:cNvSpPr txBox="1"/>
          <p:nvPr/>
        </p:nvSpPr>
        <p:spPr>
          <a:xfrm>
            <a:off x="3641858" y="765177"/>
            <a:ext cx="4534537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The score curve is roughly linear = </a:t>
            </a:r>
            <a:r>
              <a:rPr lang="en-US" sz="1200" dirty="0"/>
              <a:t>models are not more prone to errors after an initial incorrectly predicted word earlier in the sentence.</a:t>
            </a:r>
          </a:p>
          <a:p>
            <a:pPr algn="ctr"/>
            <a:endParaRPr lang="en-US" sz="1200" dirty="0">
              <a:latin typeface="Arial" pitchFamily="34" charset="0"/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CE55F83-57BD-A730-7C50-18DA48D2F059}"/>
              </a:ext>
            </a:extLst>
          </p:cNvPr>
          <p:cNvSpPr/>
          <p:nvPr/>
        </p:nvSpPr>
        <p:spPr bwMode="auto">
          <a:xfrm rot="7906201">
            <a:off x="5394817" y="1506461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3BCA5-D9F3-DDC1-123D-CF66D62ADD00}"/>
              </a:ext>
            </a:extLst>
          </p:cNvPr>
          <p:cNvSpPr txBox="1"/>
          <p:nvPr/>
        </p:nvSpPr>
        <p:spPr>
          <a:xfrm>
            <a:off x="4299569" y="5591505"/>
            <a:ext cx="3021981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Arial" pitchFamily="34" charset="0"/>
              </a:rPr>
              <a:t>Keynote:</a:t>
            </a:r>
          </a:p>
          <a:p>
            <a:pPr algn="ctr"/>
            <a:r>
              <a:rPr lang="en-US" sz="1400" dirty="0"/>
              <a:t>In ratio: </a:t>
            </a:r>
          </a:p>
          <a:p>
            <a:pPr algn="ctr"/>
            <a:r>
              <a:rPr lang="en-US" sz="1400" dirty="0"/>
              <a:t>0 is the beginning of the sentence. </a:t>
            </a:r>
          </a:p>
          <a:p>
            <a:pPr algn="ctr"/>
            <a:r>
              <a:rPr lang="en-US" sz="1400" dirty="0"/>
              <a:t>1 is the end of the sentence.</a:t>
            </a:r>
            <a:br>
              <a:rPr lang="en-US" sz="1400" dirty="0">
                <a:latin typeface="Arial" pitchFamily="34" charset="0"/>
              </a:rPr>
            </a:br>
            <a:endParaRPr lang="en-US" sz="1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417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12" grpId="0" animBg="1"/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76271-DF6C-4763-CDF1-1949B7BFF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DC7C3-F137-B4E1-8C3C-A33CFB33E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85A3B-994D-F1AD-06E7-6B1097D4F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37</a:t>
            </a:fld>
            <a:endParaRPr lang="de-DE" dirty="0"/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F2D5B025-6450-CA11-B992-17E92F4A47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4646711"/>
              </p:ext>
            </p:extLst>
          </p:nvPr>
        </p:nvGraphicFramePr>
        <p:xfrm>
          <a:off x="477846" y="979779"/>
          <a:ext cx="11233248" cy="5373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itle 2">
            <a:extLst>
              <a:ext uri="{FF2B5EF4-FFF2-40B4-BE49-F238E27FC236}">
                <a16:creationId xmlns:a16="http://schemas.microsoft.com/office/drawing/2014/main" id="{BBC98460-275F-BD66-1A28-67C988B10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Questions</a:t>
            </a:r>
          </a:p>
        </p:txBody>
      </p:sp>
    </p:spTree>
    <p:extLst>
      <p:ext uri="{BB962C8B-B14F-4D97-AF65-F5344CB8AC3E}">
        <p14:creationId xmlns:p14="http://schemas.microsoft.com/office/powerpoint/2010/main" val="3966902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5C525B1F-2BDB-2140-BE5B-8B9FA14130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32B0F272-E3E4-3642-802A-CEC871CDC7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1A0799EB-FEEB-FE4B-B18D-CF90465288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D40627E3-322E-5344-B5FD-E031EA7C78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68E773AE-2165-AA44-8635-134C87E1E3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959FAAB9-CB97-E044-A206-6574B8C3C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A20BEB63-56A4-AC48-A8C4-D397CE3545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385EF5AA-E2E6-5D4C-884F-EFC4C30F28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1821561B-FCF7-B742-9E97-4B2D0F07B7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7732FF8E-88B1-3D40-93FB-1EB4D6C08F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507AACDA-31B0-4346-8F62-D9815B7DF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5EB4EB35-D04E-8443-A6AF-98B157096C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5E703B5-275C-AC46-BB48-6F2E5175C2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D3BFD3DA-5B0F-F54C-BACA-85D4565A7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354D34C3-03D1-7C42-97A0-ED1846ED84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6881FA06-0733-1542-B46D-FB47134C0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B1F443E7-3013-584C-9617-A60842A44B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07E18C62-FD9E-7945-A11D-21A224DB3F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9DBFB838-DAEF-F94C-B037-A9372C323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DA3C796C-6A54-6144-B152-A9052DFC4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7C83C25B-E42B-3C49-8611-459C51A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C266205B-AC41-BD4F-BB8F-00D3C196EF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lvlOne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1530" y="4077072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Results &amp; Main Findings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Limitations &amp; Future Work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81523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A6E8AC2D-602B-EB95-A991-1145662CD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>
                <a:latin typeface="+mj-lt"/>
              </a:rPr>
              <a:t>Limitations &amp; Future Work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7D4C7-428A-A272-4066-F0BF332FE6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5D9EE-DDFC-AF51-1C38-4FE9D64A7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F3035-A8FF-00A3-93A3-C8C6E22ED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39</a:t>
            </a:fld>
            <a:endParaRPr lang="de-DE"/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55900189-01AB-C35C-C69E-9643123A86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2321689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362328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C8AC199E-90A9-4DF2-AAAE-405FF6ABEE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graphicEl>
                                              <a:dgm id="{C8AC199E-90A9-4DF2-AAAE-405FF6ABEE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560E043B-13D0-479A-99AE-D008223390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>
                                            <p:graphicEl>
                                              <a:dgm id="{560E043B-13D0-479A-99AE-D008223390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31673ADD-FFB4-418D-88F3-C2FCA9B1EB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>
                                            <p:graphicEl>
                                              <a:dgm id="{31673ADD-FFB4-418D-88F3-C2FCA9B1EB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65A9A1FE-5AE3-411E-A641-26F318C40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>
                                            <p:graphicEl>
                                              <a:dgm id="{65A9A1FE-5AE3-411E-A641-26F318C40F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26910D32-7DB4-485C-97E2-7B5BA4EC20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>
                                            <p:graphicEl>
                                              <a:dgm id="{26910D32-7DB4-485C-97E2-7B5BA4EC20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ADE50048-2A54-40AC-8D87-117ECFF325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>
                                            <p:graphicEl>
                                              <a:dgm id="{ADE50048-2A54-40AC-8D87-117ECFF325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ingekerbter Richtungspfeil 45">
            <a:extLst>
              <a:ext uri="{FF2B5EF4-FFF2-40B4-BE49-F238E27FC236}">
                <a16:creationId xmlns:a16="http://schemas.microsoft.com/office/drawing/2014/main" id="{1898EF25-57F2-19B8-6851-8DC55CDB9F8D}"/>
              </a:ext>
            </a:extLst>
          </p:cNvPr>
          <p:cNvSpPr/>
          <p:nvPr/>
        </p:nvSpPr>
        <p:spPr bwMode="auto">
          <a:xfrm>
            <a:off x="4235687" y="3229568"/>
            <a:ext cx="3045007" cy="1452801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DP Mechanism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23454D-7A3D-FA89-DA4F-D2C8C265B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F6CA96-A0B5-A033-EA5C-91DFEFAFA8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Word-Level DP </a:t>
            </a:r>
            <a:r>
              <a:rPr lang="de-DE" dirty="0" err="1"/>
              <a:t>Mechanism</a:t>
            </a:r>
            <a:r>
              <a:rPr lang="de-DE" dirty="0"/>
              <a:t> Illustration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52BFF7-1D41-F2A2-0AB7-3AD515DC3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936" y="3425797"/>
            <a:ext cx="648072" cy="6480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DF6B021-1B90-5C85-BC3D-990AEA59E5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20" y="1700808"/>
            <a:ext cx="952500" cy="952500"/>
          </a:xfrm>
          <a:prstGeom prst="rect">
            <a:avLst/>
          </a:prstGeom>
        </p:spPr>
      </p:pic>
      <p:cxnSp>
        <p:nvCxnSpPr>
          <p:cNvPr id="17" name="Gerade Verbindung mit Pfeil 43">
            <a:extLst>
              <a:ext uri="{FF2B5EF4-FFF2-40B4-BE49-F238E27FC236}">
                <a16:creationId xmlns:a16="http://schemas.microsoft.com/office/drawing/2014/main" id="{3A41930D-A570-3059-F066-95D51B259654}"/>
              </a:ext>
            </a:extLst>
          </p:cNvPr>
          <p:cNvCxnSpPr>
            <a:cxnSpLocks/>
            <a:stCxn id="16" idx="2"/>
            <a:endCxn id="9" idx="0"/>
          </p:cNvCxnSpPr>
          <p:nvPr/>
        </p:nvCxnSpPr>
        <p:spPr bwMode="auto">
          <a:xfrm flipH="1">
            <a:off x="5843972" y="2653308"/>
            <a:ext cx="8198" cy="77248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Eingekerbter Richtungspfeil 45">
            <a:extLst>
              <a:ext uri="{FF2B5EF4-FFF2-40B4-BE49-F238E27FC236}">
                <a16:creationId xmlns:a16="http://schemas.microsoft.com/office/drawing/2014/main" id="{EBE14229-7A0A-3C0C-6F8B-B4A1C23FC174}"/>
              </a:ext>
            </a:extLst>
          </p:cNvPr>
          <p:cNvSpPr/>
          <p:nvPr/>
        </p:nvSpPr>
        <p:spPr bwMode="auto">
          <a:xfrm>
            <a:off x="7261221" y="3229283"/>
            <a:ext cx="3299273" cy="1452801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The change can</a:t>
            </a:r>
          </a:p>
          <a:p>
            <a:pPr algn="ctr"/>
            <a:r>
              <a:rPr lang="en-US" dirty="0"/>
              <a:t>another office only invisible as another mat.</a:t>
            </a:r>
          </a:p>
        </p:txBody>
      </p:sp>
      <p:sp>
        <p:nvSpPr>
          <p:cNvPr id="22" name="Eingekerbter Richtungspfeil 45">
            <a:extLst>
              <a:ext uri="{FF2B5EF4-FFF2-40B4-BE49-F238E27FC236}">
                <a16:creationId xmlns:a16="http://schemas.microsoft.com/office/drawing/2014/main" id="{45CAEA8C-B948-7DB3-C609-FCC1F3BFB8EB}"/>
              </a:ext>
            </a:extLst>
          </p:cNvPr>
          <p:cNvSpPr/>
          <p:nvPr/>
        </p:nvSpPr>
        <p:spPr bwMode="auto">
          <a:xfrm>
            <a:off x="1598173" y="3229283"/>
            <a:ext cx="2637514" cy="1449483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0" u="none" strike="noStrike" dirty="0">
                <a:solidFill>
                  <a:srgbClr val="000000"/>
                </a:solidFill>
                <a:effectLst/>
              </a:rPr>
              <a:t>The key to the office is hidden under the mat.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B39AB6-4FA4-9963-F54C-736517A5DA53}"/>
              </a:ext>
            </a:extLst>
          </p:cNvPr>
          <p:cNvSpPr txBox="1"/>
          <p:nvPr/>
        </p:nvSpPr>
        <p:spPr>
          <a:xfrm>
            <a:off x="4996807" y="1336834"/>
            <a:ext cx="171072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Random Noise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4A2CFFA-9130-7B13-40C0-29C38A0BE6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© </a:t>
            </a:r>
            <a:r>
              <a:rPr lang="en-US" dirty="0" err="1"/>
              <a:t>sebis</a:t>
            </a:r>
            <a:endParaRPr lang="de-DE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651F2EC-C26F-B5EE-5E27-68958405F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4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E3C6DE8-0EB1-357F-FAE3-CB6660980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1374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Furkan Yılmaz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/>
              <a:t>furkan.yilmaz@tum.de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165007"/>
            <a:ext cx="10586099" cy="720725"/>
          </a:xfrm>
        </p:spPr>
        <p:txBody>
          <a:bodyPr/>
          <a:lstStyle/>
          <a:p>
            <a:r>
              <a:rPr lang="en-US" dirty="0"/>
              <a:t>Main Finding 1: Knowing DP Mechanism is Important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41</a:t>
            </a:fld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3F5F4D0-25C6-03D8-9195-7A097A5BD34A}"/>
              </a:ext>
            </a:extLst>
          </p:cNvPr>
          <p:cNvGraphicFramePr>
            <a:graphicFrameLocks noGrp="1"/>
          </p:cNvGraphicFramePr>
          <p:nvPr/>
        </p:nvGraphicFramePr>
        <p:xfrm>
          <a:off x="191344" y="1776735"/>
          <a:ext cx="11666221" cy="473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603">
                  <a:extLst>
                    <a:ext uri="{9D8B030D-6E8A-4147-A177-3AD203B41FA5}">
                      <a16:colId xmlns:a16="http://schemas.microsoft.com/office/drawing/2014/main" val="3636884077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00171898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330704950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971035712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2541596300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68567720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737775434"/>
                    </a:ext>
                  </a:extLst>
                </a:gridCol>
              </a:tblGrid>
              <a:tr h="5412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Model </a:t>
                      </a:r>
                    </a:p>
                    <a:p>
                      <a:pPr algn="ctr"/>
                      <a:r>
                        <a:rPr lang="en-US" sz="1400" dirty="0"/>
                        <a:t>Trained on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2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L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</a:t>
                      </a:r>
                      <a:r>
                        <a:rPr lang="en-US" sz="1400" dirty="0" err="1"/>
                        <a:t>Lsum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Cosine Similarity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Cross Entropy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50594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0.703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0.509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0.698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0.698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0.825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053494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0.705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0.511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0.700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0.700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0.827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0.919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576194"/>
                  </a:ext>
                </a:extLst>
              </a:tr>
              <a:tr h="30876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0.703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0.509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0.698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0.698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0.827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0.933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43051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0.724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0.541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0.720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0.719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0.840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0.991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09573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0.714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0.530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0.709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0.709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0.829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0.853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07847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0.558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0.326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0.542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0.542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0.744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1.542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4893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0.575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0.338 / 0.104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0.555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0.555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0.766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1.53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52999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𝜺=50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0.584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0.346 / 0.104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0.775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1.52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49563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𝜺=100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0.585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0.346 / 0.104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0.566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0.775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1.53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02676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0.584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0.347 / 0.104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0.769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1.615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525211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0.536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0.29 / 0.104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0.512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0.512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0.746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1.803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03027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0.427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0.166 / 0.104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0.381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0.381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0.651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2.546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0633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824CE72D-910D-D68A-9722-CE9C57E8DD8D}"/>
              </a:ext>
            </a:extLst>
          </p:cNvPr>
          <p:cNvSpPr/>
          <p:nvPr/>
        </p:nvSpPr>
        <p:spPr bwMode="auto">
          <a:xfrm>
            <a:off x="332902" y="1065250"/>
            <a:ext cx="251463" cy="262312"/>
          </a:xfrm>
          <a:prstGeom prst="rect">
            <a:avLst/>
          </a:prstGeom>
          <a:solidFill>
            <a:srgbClr val="DCDFCD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56100-D42E-33AB-BFDB-BE662292C05E}"/>
              </a:ext>
            </a:extLst>
          </p:cNvPr>
          <p:cNvSpPr/>
          <p:nvPr/>
        </p:nvSpPr>
        <p:spPr bwMode="auto">
          <a:xfrm>
            <a:off x="332902" y="1417321"/>
            <a:ext cx="251463" cy="262312"/>
          </a:xfrm>
          <a:prstGeom prst="rect">
            <a:avLst/>
          </a:prstGeom>
          <a:solidFill>
            <a:srgbClr val="F4CBB8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37772-B2C1-943C-8A15-F066D60D7F6B}"/>
              </a:ext>
            </a:extLst>
          </p:cNvPr>
          <p:cNvSpPr txBox="1"/>
          <p:nvPr/>
        </p:nvSpPr>
        <p:spPr>
          <a:xfrm>
            <a:off x="584365" y="1057906"/>
            <a:ext cx="139333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English Wikipedia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A12F1B-6528-532A-1DAC-28D7D76F1EBD}"/>
              </a:ext>
            </a:extLst>
          </p:cNvPr>
          <p:cNvSpPr txBox="1"/>
          <p:nvPr/>
        </p:nvSpPr>
        <p:spPr>
          <a:xfrm>
            <a:off x="584365" y="1409977"/>
            <a:ext cx="4767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Yelp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15A737-16A4-05F1-CFE8-7C9CB469921F}"/>
              </a:ext>
            </a:extLst>
          </p:cNvPr>
          <p:cNvSpPr txBox="1"/>
          <p:nvPr/>
        </p:nvSpPr>
        <p:spPr>
          <a:xfrm>
            <a:off x="4278261" y="1363812"/>
            <a:ext cx="382681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Truncated-Gumbel Test Set Results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1D3D2B50-A2C8-7B5C-64E9-0BB8339E2220}"/>
              </a:ext>
            </a:extLst>
          </p:cNvPr>
          <p:cNvSpPr/>
          <p:nvPr/>
        </p:nvSpPr>
        <p:spPr bwMode="auto">
          <a:xfrm rot="20629817">
            <a:off x="1674963" y="4238331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F3B87E4A-F76C-622E-AED1-AA28C02786FA}"/>
              </a:ext>
            </a:extLst>
          </p:cNvPr>
          <p:cNvSpPr/>
          <p:nvPr/>
        </p:nvSpPr>
        <p:spPr bwMode="auto">
          <a:xfrm rot="20629817">
            <a:off x="1674963" y="6262841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9F28ECFA-5A57-40CA-3134-EC0ECAB0083C}"/>
              </a:ext>
            </a:extLst>
          </p:cNvPr>
          <p:cNvSpPr/>
          <p:nvPr/>
        </p:nvSpPr>
        <p:spPr bwMode="auto">
          <a:xfrm rot="20629817">
            <a:off x="1674964" y="245904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CCE2FA3-D580-FAF3-2819-044FB29DBB1A}"/>
              </a:ext>
            </a:extLst>
          </p:cNvPr>
          <p:cNvSpPr/>
          <p:nvPr/>
        </p:nvSpPr>
        <p:spPr bwMode="auto">
          <a:xfrm rot="20629817">
            <a:off x="1674961" y="275462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D2E6279E-5C0E-0801-A3F8-2B3EDF905CBB}"/>
              </a:ext>
            </a:extLst>
          </p:cNvPr>
          <p:cNvSpPr/>
          <p:nvPr/>
        </p:nvSpPr>
        <p:spPr bwMode="auto">
          <a:xfrm rot="20629817">
            <a:off x="1674957" y="3052811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6B0AFB70-0D7E-2464-D5D4-98C5A2F625AF}"/>
              </a:ext>
            </a:extLst>
          </p:cNvPr>
          <p:cNvSpPr/>
          <p:nvPr/>
        </p:nvSpPr>
        <p:spPr bwMode="auto">
          <a:xfrm rot="20629817">
            <a:off x="1674953" y="3347587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721CB24E-9B9D-5EFD-B620-F24F4CD3B32A}"/>
              </a:ext>
            </a:extLst>
          </p:cNvPr>
          <p:cNvSpPr/>
          <p:nvPr/>
        </p:nvSpPr>
        <p:spPr bwMode="auto">
          <a:xfrm rot="20629817">
            <a:off x="1674954" y="3762658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4D0670CC-F754-4EAF-D477-8F2FF529847A}"/>
              </a:ext>
            </a:extLst>
          </p:cNvPr>
          <p:cNvSpPr/>
          <p:nvPr/>
        </p:nvSpPr>
        <p:spPr bwMode="auto">
          <a:xfrm rot="20629817">
            <a:off x="1663076" y="4519192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D8A69A92-017A-19F2-4741-6117EC73AD13}"/>
              </a:ext>
            </a:extLst>
          </p:cNvPr>
          <p:cNvSpPr/>
          <p:nvPr/>
        </p:nvSpPr>
        <p:spPr bwMode="auto">
          <a:xfrm rot="20629817">
            <a:off x="1663073" y="4814772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DF4ECAE8-91D0-904D-5952-21E35DC3EAB4}"/>
              </a:ext>
            </a:extLst>
          </p:cNvPr>
          <p:cNvSpPr/>
          <p:nvPr/>
        </p:nvSpPr>
        <p:spPr bwMode="auto">
          <a:xfrm rot="20629817">
            <a:off x="1663069" y="5112963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F8F01597-51EE-D84B-7D2B-EBF8D81DF90B}"/>
              </a:ext>
            </a:extLst>
          </p:cNvPr>
          <p:cNvSpPr/>
          <p:nvPr/>
        </p:nvSpPr>
        <p:spPr bwMode="auto">
          <a:xfrm rot="20629817">
            <a:off x="1663065" y="5407739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20CABD82-1722-B8CB-706A-BF7EBA0E5EA3}"/>
              </a:ext>
            </a:extLst>
          </p:cNvPr>
          <p:cNvSpPr/>
          <p:nvPr/>
        </p:nvSpPr>
        <p:spPr bwMode="auto">
          <a:xfrm rot="20629817">
            <a:off x="1663066" y="582281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9CD5F0E3-B55D-D159-09EA-4C23FF8282FC}"/>
              </a:ext>
            </a:extLst>
          </p:cNvPr>
          <p:cNvSpPr/>
          <p:nvPr/>
        </p:nvSpPr>
        <p:spPr bwMode="auto">
          <a:xfrm rot="20629817">
            <a:off x="8368694" y="4166626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295C02BB-1B76-B984-3DD4-57F17A065918}"/>
              </a:ext>
            </a:extLst>
          </p:cNvPr>
          <p:cNvSpPr/>
          <p:nvPr/>
        </p:nvSpPr>
        <p:spPr bwMode="auto">
          <a:xfrm rot="20629817">
            <a:off x="8368694" y="6279151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DB2BF4DD-8002-EB6B-1C26-8682C9429586}"/>
              </a:ext>
            </a:extLst>
          </p:cNvPr>
          <p:cNvSpPr/>
          <p:nvPr/>
        </p:nvSpPr>
        <p:spPr bwMode="auto">
          <a:xfrm rot="20629817">
            <a:off x="8368695" y="247535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23AF2BC4-95CE-32AF-4A0D-C14ACB85D4DF}"/>
              </a:ext>
            </a:extLst>
          </p:cNvPr>
          <p:cNvSpPr/>
          <p:nvPr/>
        </p:nvSpPr>
        <p:spPr bwMode="auto">
          <a:xfrm rot="20629817">
            <a:off x="8368692" y="277093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0E3AF3F1-A83B-1313-6DCA-112D295AE275}"/>
              </a:ext>
            </a:extLst>
          </p:cNvPr>
          <p:cNvSpPr/>
          <p:nvPr/>
        </p:nvSpPr>
        <p:spPr bwMode="auto">
          <a:xfrm rot="20629817">
            <a:off x="8368688" y="3069121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4FBE4939-6739-D222-5B34-CC149292FF1D}"/>
              </a:ext>
            </a:extLst>
          </p:cNvPr>
          <p:cNvSpPr/>
          <p:nvPr/>
        </p:nvSpPr>
        <p:spPr bwMode="auto">
          <a:xfrm rot="20629817">
            <a:off x="8368684" y="3363897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BDA8E1C7-8BDD-7966-A9FB-CBADBB7C4FC0}"/>
              </a:ext>
            </a:extLst>
          </p:cNvPr>
          <p:cNvSpPr/>
          <p:nvPr/>
        </p:nvSpPr>
        <p:spPr bwMode="auto">
          <a:xfrm rot="20629817">
            <a:off x="8368685" y="3778968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09581180-021E-9C1F-7BA5-047A6CC296D0}"/>
              </a:ext>
            </a:extLst>
          </p:cNvPr>
          <p:cNvSpPr/>
          <p:nvPr/>
        </p:nvSpPr>
        <p:spPr bwMode="auto">
          <a:xfrm rot="20629817">
            <a:off x="8356807" y="4491574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6BCEFE00-CE83-3C4E-4770-666B824594E5}"/>
              </a:ext>
            </a:extLst>
          </p:cNvPr>
          <p:cNvSpPr/>
          <p:nvPr/>
        </p:nvSpPr>
        <p:spPr bwMode="auto">
          <a:xfrm rot="20629817">
            <a:off x="8356804" y="4831082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7676F85A-6EE1-7D49-A58E-7FF0D5A2B228}"/>
              </a:ext>
            </a:extLst>
          </p:cNvPr>
          <p:cNvSpPr/>
          <p:nvPr/>
        </p:nvSpPr>
        <p:spPr bwMode="auto">
          <a:xfrm rot="20629817">
            <a:off x="8356800" y="5129273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FA9FD997-5996-C5FD-F1FC-703EA0066653}"/>
              </a:ext>
            </a:extLst>
          </p:cNvPr>
          <p:cNvSpPr/>
          <p:nvPr/>
        </p:nvSpPr>
        <p:spPr bwMode="auto">
          <a:xfrm rot="20629817">
            <a:off x="8356796" y="5424049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782073F8-9A2A-506B-D0F7-80BA824F2BE0}"/>
              </a:ext>
            </a:extLst>
          </p:cNvPr>
          <p:cNvSpPr/>
          <p:nvPr/>
        </p:nvSpPr>
        <p:spPr bwMode="auto">
          <a:xfrm rot="20629817">
            <a:off x="8356797" y="583912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810049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165007"/>
            <a:ext cx="10586099" cy="720725"/>
          </a:xfrm>
        </p:spPr>
        <p:txBody>
          <a:bodyPr/>
          <a:lstStyle/>
          <a:p>
            <a:r>
              <a:rPr lang="en-US" dirty="0"/>
              <a:t>Main Finding 1: Knowing DP Mechanism is Important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42</a:t>
            </a:fld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3F5F4D0-25C6-03D8-9195-7A097A5BD34A}"/>
              </a:ext>
            </a:extLst>
          </p:cNvPr>
          <p:cNvGraphicFramePr>
            <a:graphicFrameLocks noGrp="1"/>
          </p:cNvGraphicFramePr>
          <p:nvPr/>
        </p:nvGraphicFramePr>
        <p:xfrm>
          <a:off x="191344" y="1776735"/>
          <a:ext cx="11666221" cy="473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603">
                  <a:extLst>
                    <a:ext uri="{9D8B030D-6E8A-4147-A177-3AD203B41FA5}">
                      <a16:colId xmlns:a16="http://schemas.microsoft.com/office/drawing/2014/main" val="3636884077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00171898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330704950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971035712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2541596300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68567720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737775434"/>
                    </a:ext>
                  </a:extLst>
                </a:gridCol>
              </a:tblGrid>
              <a:tr h="5412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Model </a:t>
                      </a:r>
                    </a:p>
                    <a:p>
                      <a:pPr algn="ctr"/>
                      <a:r>
                        <a:rPr lang="en-US" sz="1400" dirty="0"/>
                        <a:t>Trained on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2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L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</a:t>
                      </a:r>
                      <a:r>
                        <a:rPr lang="en-US" sz="1400" dirty="0" err="1"/>
                        <a:t>Lsum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Cosine Similarity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Cross Entropy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50594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0.348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0.132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0.32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0.32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0.47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2.508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053494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0.364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0.141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0.335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0.335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0.487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2.487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576194"/>
                  </a:ext>
                </a:extLst>
              </a:tr>
              <a:tr h="30876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0.374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0.148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0.346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0.346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0.495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2.551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43051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all 𝜺’s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0.386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0.164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0.357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0.357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0.515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2.469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09573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0.367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0.149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0.338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0.338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0.494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07847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0.21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0.063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0.206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0.206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0.375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6.053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4893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𝜺=9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0.249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0.059 / 0.114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0.208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0.208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0.321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3.652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52999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0.304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0.096 / 0.114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0.258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0.258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0.402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3.338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49563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0.352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0.124 / 0.114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0.303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0.303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0.462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3.338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02676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all 𝜺’s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0.336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0.116 / 0.114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0.289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0.289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0.432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3.533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525211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0.283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0.091 / 0.114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0.243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0.243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0.386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3.534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03027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 all 𝜺’s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0.242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0.079 / 0.114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0.231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0.231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0.427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6.558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0633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824CE72D-910D-D68A-9722-CE9C57E8DD8D}"/>
              </a:ext>
            </a:extLst>
          </p:cNvPr>
          <p:cNvSpPr/>
          <p:nvPr/>
        </p:nvSpPr>
        <p:spPr bwMode="auto">
          <a:xfrm>
            <a:off x="332902" y="1065250"/>
            <a:ext cx="251463" cy="262312"/>
          </a:xfrm>
          <a:prstGeom prst="rect">
            <a:avLst/>
          </a:prstGeom>
          <a:solidFill>
            <a:srgbClr val="DCDFCD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56100-D42E-33AB-BFDB-BE662292C05E}"/>
              </a:ext>
            </a:extLst>
          </p:cNvPr>
          <p:cNvSpPr/>
          <p:nvPr/>
        </p:nvSpPr>
        <p:spPr bwMode="auto">
          <a:xfrm>
            <a:off x="332902" y="1417321"/>
            <a:ext cx="251463" cy="262312"/>
          </a:xfrm>
          <a:prstGeom prst="rect">
            <a:avLst/>
          </a:prstGeom>
          <a:solidFill>
            <a:srgbClr val="F4CBB8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37772-B2C1-943C-8A15-F066D60D7F6B}"/>
              </a:ext>
            </a:extLst>
          </p:cNvPr>
          <p:cNvSpPr txBox="1"/>
          <p:nvPr/>
        </p:nvSpPr>
        <p:spPr>
          <a:xfrm>
            <a:off x="584365" y="1057906"/>
            <a:ext cx="139333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English Wikipedia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A12F1B-6528-532A-1DAC-28D7D76F1EBD}"/>
              </a:ext>
            </a:extLst>
          </p:cNvPr>
          <p:cNvSpPr txBox="1"/>
          <p:nvPr/>
        </p:nvSpPr>
        <p:spPr>
          <a:xfrm>
            <a:off x="584365" y="1409977"/>
            <a:ext cx="4767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Yelp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15A737-16A4-05F1-CFE8-7C9CB469921F}"/>
              </a:ext>
            </a:extLst>
          </p:cNvPr>
          <p:cNvSpPr txBox="1"/>
          <p:nvPr/>
        </p:nvSpPr>
        <p:spPr>
          <a:xfrm>
            <a:off x="4278261" y="1363812"/>
            <a:ext cx="409188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Multivariate-Calibrate Test Set Results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EB673D6-B5BC-7365-38C9-707606ADBA11}"/>
              </a:ext>
            </a:extLst>
          </p:cNvPr>
          <p:cNvSpPr/>
          <p:nvPr/>
        </p:nvSpPr>
        <p:spPr bwMode="auto">
          <a:xfrm rot="20629817">
            <a:off x="1674963" y="4238331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74AE882D-9B61-686C-CB16-2860C110E1F2}"/>
              </a:ext>
            </a:extLst>
          </p:cNvPr>
          <p:cNvSpPr/>
          <p:nvPr/>
        </p:nvSpPr>
        <p:spPr bwMode="auto">
          <a:xfrm rot="20629817">
            <a:off x="1674963" y="6262841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2647DA2A-710B-301E-908E-81E24E568EDC}"/>
              </a:ext>
            </a:extLst>
          </p:cNvPr>
          <p:cNvSpPr/>
          <p:nvPr/>
        </p:nvSpPr>
        <p:spPr bwMode="auto">
          <a:xfrm rot="20629817">
            <a:off x="1674964" y="245904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0319FF4B-0213-4432-0568-7328EA59DE94}"/>
              </a:ext>
            </a:extLst>
          </p:cNvPr>
          <p:cNvSpPr/>
          <p:nvPr/>
        </p:nvSpPr>
        <p:spPr bwMode="auto">
          <a:xfrm rot="20629817">
            <a:off x="1674961" y="275462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CDBEC87B-470E-11E1-D51D-618317E3CCAB}"/>
              </a:ext>
            </a:extLst>
          </p:cNvPr>
          <p:cNvSpPr/>
          <p:nvPr/>
        </p:nvSpPr>
        <p:spPr bwMode="auto">
          <a:xfrm rot="20629817">
            <a:off x="1674957" y="3052811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44D62BD-503E-93E5-3673-A684121B4F8C}"/>
              </a:ext>
            </a:extLst>
          </p:cNvPr>
          <p:cNvSpPr/>
          <p:nvPr/>
        </p:nvSpPr>
        <p:spPr bwMode="auto">
          <a:xfrm rot="20629817">
            <a:off x="1674953" y="3347587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C6B8BCE9-521B-4DB9-4B53-9FC5CF723316}"/>
              </a:ext>
            </a:extLst>
          </p:cNvPr>
          <p:cNvSpPr/>
          <p:nvPr/>
        </p:nvSpPr>
        <p:spPr bwMode="auto">
          <a:xfrm rot="20629817">
            <a:off x="1674954" y="3762658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1EE682C0-29A0-CCCA-C527-E3D794B8D54B}"/>
              </a:ext>
            </a:extLst>
          </p:cNvPr>
          <p:cNvSpPr/>
          <p:nvPr/>
        </p:nvSpPr>
        <p:spPr bwMode="auto">
          <a:xfrm rot="20629817">
            <a:off x="1663076" y="4519192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7E98F356-BCCE-ECDE-08A4-7BE43277C3C7}"/>
              </a:ext>
            </a:extLst>
          </p:cNvPr>
          <p:cNvSpPr/>
          <p:nvPr/>
        </p:nvSpPr>
        <p:spPr bwMode="auto">
          <a:xfrm rot="20629817">
            <a:off x="1663073" y="4814772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EE59F296-3924-568B-AFF7-B6DB251B07AB}"/>
              </a:ext>
            </a:extLst>
          </p:cNvPr>
          <p:cNvSpPr/>
          <p:nvPr/>
        </p:nvSpPr>
        <p:spPr bwMode="auto">
          <a:xfrm rot="20629817">
            <a:off x="1663069" y="5112963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A4AC8147-727F-4EA3-BBEC-E4EA4E689EC9}"/>
              </a:ext>
            </a:extLst>
          </p:cNvPr>
          <p:cNvSpPr/>
          <p:nvPr/>
        </p:nvSpPr>
        <p:spPr bwMode="auto">
          <a:xfrm rot="20629817">
            <a:off x="1663065" y="5407739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11843354-C1EC-5034-E5FB-9C64D1756316}"/>
              </a:ext>
            </a:extLst>
          </p:cNvPr>
          <p:cNvSpPr/>
          <p:nvPr/>
        </p:nvSpPr>
        <p:spPr bwMode="auto">
          <a:xfrm rot="20629817">
            <a:off x="1663066" y="582281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DC78A82E-F868-3A23-1963-F7B968ADEB4C}"/>
              </a:ext>
            </a:extLst>
          </p:cNvPr>
          <p:cNvSpPr/>
          <p:nvPr/>
        </p:nvSpPr>
        <p:spPr bwMode="auto">
          <a:xfrm rot="20629817">
            <a:off x="8368694" y="4230348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DA77B7B4-B639-2301-1BF7-9EA6CFE9FDEB}"/>
              </a:ext>
            </a:extLst>
          </p:cNvPr>
          <p:cNvSpPr/>
          <p:nvPr/>
        </p:nvSpPr>
        <p:spPr bwMode="auto">
          <a:xfrm rot="20629817">
            <a:off x="8368694" y="6254858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ABFCC150-410B-4112-D4C0-4C8DF1E7D3D5}"/>
              </a:ext>
            </a:extLst>
          </p:cNvPr>
          <p:cNvSpPr/>
          <p:nvPr/>
        </p:nvSpPr>
        <p:spPr bwMode="auto">
          <a:xfrm rot="20629817">
            <a:off x="8368695" y="2451057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F612C31D-3CCC-1AA6-1FB7-3C09DF4D29CD}"/>
              </a:ext>
            </a:extLst>
          </p:cNvPr>
          <p:cNvSpPr/>
          <p:nvPr/>
        </p:nvSpPr>
        <p:spPr bwMode="auto">
          <a:xfrm rot="20629817">
            <a:off x="8368692" y="2746637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C52E9DE1-4327-EE34-F0DE-8CA3B5130CC3}"/>
              </a:ext>
            </a:extLst>
          </p:cNvPr>
          <p:cNvSpPr/>
          <p:nvPr/>
        </p:nvSpPr>
        <p:spPr bwMode="auto">
          <a:xfrm rot="20629817">
            <a:off x="8368688" y="3044828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93FCECF1-D118-97E1-9700-A945684754F3}"/>
              </a:ext>
            </a:extLst>
          </p:cNvPr>
          <p:cNvSpPr/>
          <p:nvPr/>
        </p:nvSpPr>
        <p:spPr bwMode="auto">
          <a:xfrm rot="20629817">
            <a:off x="8368684" y="3339604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3B8DA5F9-27E5-9B3B-732F-04D30BA32CA3}"/>
              </a:ext>
            </a:extLst>
          </p:cNvPr>
          <p:cNvSpPr/>
          <p:nvPr/>
        </p:nvSpPr>
        <p:spPr bwMode="auto">
          <a:xfrm rot="20629817">
            <a:off x="8368685" y="3754675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7699237D-94B4-F3FA-876D-A2CDB7FE63F1}"/>
              </a:ext>
            </a:extLst>
          </p:cNvPr>
          <p:cNvSpPr/>
          <p:nvPr/>
        </p:nvSpPr>
        <p:spPr bwMode="auto">
          <a:xfrm rot="20629817">
            <a:off x="8356807" y="4511209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29AE1161-26F5-28B9-B3E5-88338740882B}"/>
              </a:ext>
            </a:extLst>
          </p:cNvPr>
          <p:cNvSpPr/>
          <p:nvPr/>
        </p:nvSpPr>
        <p:spPr bwMode="auto">
          <a:xfrm rot="20629817">
            <a:off x="8356804" y="4806789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C6554692-7F85-4EF2-9379-B96EB0683CBE}"/>
              </a:ext>
            </a:extLst>
          </p:cNvPr>
          <p:cNvSpPr/>
          <p:nvPr/>
        </p:nvSpPr>
        <p:spPr bwMode="auto">
          <a:xfrm rot="20629817">
            <a:off x="8356800" y="5104980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5F4F2671-2B90-E6A0-1288-CC71AA17C26B}"/>
              </a:ext>
            </a:extLst>
          </p:cNvPr>
          <p:cNvSpPr/>
          <p:nvPr/>
        </p:nvSpPr>
        <p:spPr bwMode="auto">
          <a:xfrm rot="20629817">
            <a:off x="8356796" y="5399756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8AC60403-D7A8-3B26-A860-F11D69E5ECE3}"/>
              </a:ext>
            </a:extLst>
          </p:cNvPr>
          <p:cNvSpPr/>
          <p:nvPr/>
        </p:nvSpPr>
        <p:spPr bwMode="auto">
          <a:xfrm rot="20629817">
            <a:off x="8356797" y="5814827"/>
            <a:ext cx="432048" cy="288032"/>
          </a:xfrm>
          <a:prstGeom prst="rightArrow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231734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165007"/>
            <a:ext cx="10586099" cy="720725"/>
          </a:xfrm>
        </p:spPr>
        <p:txBody>
          <a:bodyPr/>
          <a:lstStyle/>
          <a:p>
            <a:r>
              <a:rPr lang="en-US" dirty="0"/>
              <a:t>Main Finding 2: The Significance of Training &amp; Test Set Similarity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43</a:t>
            </a:fld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3F5F4D0-25C6-03D8-9195-7A097A5BD34A}"/>
              </a:ext>
            </a:extLst>
          </p:cNvPr>
          <p:cNvGraphicFramePr>
            <a:graphicFrameLocks noGrp="1"/>
          </p:cNvGraphicFramePr>
          <p:nvPr/>
        </p:nvGraphicFramePr>
        <p:xfrm>
          <a:off x="191344" y="1776735"/>
          <a:ext cx="11666221" cy="473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603">
                  <a:extLst>
                    <a:ext uri="{9D8B030D-6E8A-4147-A177-3AD203B41FA5}">
                      <a16:colId xmlns:a16="http://schemas.microsoft.com/office/drawing/2014/main" val="3636884077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00171898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330704950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971035712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2541596300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68567720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737775434"/>
                    </a:ext>
                  </a:extLst>
                </a:gridCol>
              </a:tblGrid>
              <a:tr h="5412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Model </a:t>
                      </a:r>
                    </a:p>
                    <a:p>
                      <a:pPr algn="ctr"/>
                      <a:r>
                        <a:rPr lang="en-US" sz="1400" dirty="0"/>
                        <a:t>Trained on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2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L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</a:t>
                      </a:r>
                      <a:r>
                        <a:rPr lang="en-US" sz="1400" dirty="0" err="1"/>
                        <a:t>Lsum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Cosine Similarity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Cross Entropy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50594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0.703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0.509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0.698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0.698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0.825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053494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0.705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0.511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0.700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0.700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0.827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0.919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576194"/>
                  </a:ext>
                </a:extLst>
              </a:tr>
              <a:tr h="30876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0.703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0.509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0.698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0.698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0.827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0.933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43051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0.724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0.541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0.720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0.719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0.840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0.991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09573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0.714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0.530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0.709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0.709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0.829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0.853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07847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0.558 / 0.398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0.326 / 0.145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0.542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0.542 / 0.383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0.744 / 0.742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1.542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4893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0.575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0.338 / 0.104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0.555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0.555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0.766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1.53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52999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𝜺=50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0.584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0.346 / 0.104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0.775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1.52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49563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𝜺=100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0.585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0.346 / 0.104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0.566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0.775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1.53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02676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0.584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0.347 / 0.104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0.565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0.769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1.615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525211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0.536 / 0.36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0.29 / 0.104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0.512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0.512 / 0.328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0.746 / 0.728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1.803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03027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0.427 / 0.36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0.166 / 0.104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0.381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0.381 / 0.328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0.651 / 0.728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2.546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0633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824CE72D-910D-D68A-9722-CE9C57E8DD8D}"/>
              </a:ext>
            </a:extLst>
          </p:cNvPr>
          <p:cNvSpPr/>
          <p:nvPr/>
        </p:nvSpPr>
        <p:spPr bwMode="auto">
          <a:xfrm>
            <a:off x="332902" y="1065250"/>
            <a:ext cx="251463" cy="262312"/>
          </a:xfrm>
          <a:prstGeom prst="rect">
            <a:avLst/>
          </a:prstGeom>
          <a:solidFill>
            <a:srgbClr val="DCDFCD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56100-D42E-33AB-BFDB-BE662292C05E}"/>
              </a:ext>
            </a:extLst>
          </p:cNvPr>
          <p:cNvSpPr/>
          <p:nvPr/>
        </p:nvSpPr>
        <p:spPr bwMode="auto">
          <a:xfrm>
            <a:off x="332902" y="1417321"/>
            <a:ext cx="251463" cy="262312"/>
          </a:xfrm>
          <a:prstGeom prst="rect">
            <a:avLst/>
          </a:prstGeom>
          <a:solidFill>
            <a:srgbClr val="F4CBB8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37772-B2C1-943C-8A15-F066D60D7F6B}"/>
              </a:ext>
            </a:extLst>
          </p:cNvPr>
          <p:cNvSpPr txBox="1"/>
          <p:nvPr/>
        </p:nvSpPr>
        <p:spPr>
          <a:xfrm>
            <a:off x="584365" y="1057906"/>
            <a:ext cx="139333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English Wikipedia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A12F1B-6528-532A-1DAC-28D7D76F1EBD}"/>
              </a:ext>
            </a:extLst>
          </p:cNvPr>
          <p:cNvSpPr txBox="1"/>
          <p:nvPr/>
        </p:nvSpPr>
        <p:spPr>
          <a:xfrm>
            <a:off x="584365" y="1409977"/>
            <a:ext cx="4767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Yelp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15A737-16A4-05F1-CFE8-7C9CB469921F}"/>
              </a:ext>
            </a:extLst>
          </p:cNvPr>
          <p:cNvSpPr txBox="1"/>
          <p:nvPr/>
        </p:nvSpPr>
        <p:spPr>
          <a:xfrm>
            <a:off x="4278261" y="1363812"/>
            <a:ext cx="382681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Truncated-Gumbel Test Set Results</a:t>
            </a: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5232A3E6-36D0-CDC8-5E2C-C74D9213844F}"/>
              </a:ext>
            </a:extLst>
          </p:cNvPr>
          <p:cNvSpPr/>
          <p:nvPr/>
        </p:nvSpPr>
        <p:spPr bwMode="auto">
          <a:xfrm rot="20629817">
            <a:off x="1674964" y="2459040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FC19ADE1-90EE-E138-E70D-E9CC1BCA5B3B}"/>
              </a:ext>
            </a:extLst>
          </p:cNvPr>
          <p:cNvSpPr/>
          <p:nvPr/>
        </p:nvSpPr>
        <p:spPr bwMode="auto">
          <a:xfrm rot="20629817">
            <a:off x="1674961" y="2754620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ED232B98-B22C-1A2F-064E-091182922FEA}"/>
              </a:ext>
            </a:extLst>
          </p:cNvPr>
          <p:cNvSpPr/>
          <p:nvPr/>
        </p:nvSpPr>
        <p:spPr bwMode="auto">
          <a:xfrm rot="20629817">
            <a:off x="1674957" y="3052811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733DBB9F-D2C7-1759-4DE2-C1ACC942FDF0}"/>
              </a:ext>
            </a:extLst>
          </p:cNvPr>
          <p:cNvSpPr/>
          <p:nvPr/>
        </p:nvSpPr>
        <p:spPr bwMode="auto">
          <a:xfrm rot="20629817">
            <a:off x="1674953" y="3347587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A97C43A7-19A6-5297-C75F-50C8BA99FD25}"/>
              </a:ext>
            </a:extLst>
          </p:cNvPr>
          <p:cNvSpPr/>
          <p:nvPr/>
        </p:nvSpPr>
        <p:spPr bwMode="auto">
          <a:xfrm rot="20629817">
            <a:off x="1674954" y="3762658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1469621A-EA97-CCC9-5526-372A97DCEBAD}"/>
              </a:ext>
            </a:extLst>
          </p:cNvPr>
          <p:cNvSpPr/>
          <p:nvPr/>
        </p:nvSpPr>
        <p:spPr bwMode="auto">
          <a:xfrm rot="20629817">
            <a:off x="1674953" y="4186372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CE46FD17-E6B9-3FAF-BEED-9A6D0E2B552E}"/>
              </a:ext>
            </a:extLst>
          </p:cNvPr>
          <p:cNvSpPr/>
          <p:nvPr/>
        </p:nvSpPr>
        <p:spPr bwMode="auto">
          <a:xfrm rot="20629817">
            <a:off x="1663076" y="4527526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9" name="Right Arrow 38">
            <a:extLst>
              <a:ext uri="{FF2B5EF4-FFF2-40B4-BE49-F238E27FC236}">
                <a16:creationId xmlns:a16="http://schemas.microsoft.com/office/drawing/2014/main" id="{1DFD6851-2256-7FE3-456E-63156FE74F46}"/>
              </a:ext>
            </a:extLst>
          </p:cNvPr>
          <p:cNvSpPr/>
          <p:nvPr/>
        </p:nvSpPr>
        <p:spPr bwMode="auto">
          <a:xfrm rot="20629817">
            <a:off x="1663073" y="4823106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C38235EA-7CCC-1D12-A670-6E1198BA41A9}"/>
              </a:ext>
            </a:extLst>
          </p:cNvPr>
          <p:cNvSpPr/>
          <p:nvPr/>
        </p:nvSpPr>
        <p:spPr bwMode="auto">
          <a:xfrm rot="20629817">
            <a:off x="1663069" y="5121297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0B354378-6F42-6CEF-BBA7-5A2836DA3881}"/>
              </a:ext>
            </a:extLst>
          </p:cNvPr>
          <p:cNvSpPr/>
          <p:nvPr/>
        </p:nvSpPr>
        <p:spPr bwMode="auto">
          <a:xfrm rot="20629817">
            <a:off x="1663065" y="5416073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4D62A462-28BA-0C01-A9AE-5F0A5A879C5E}"/>
              </a:ext>
            </a:extLst>
          </p:cNvPr>
          <p:cNvSpPr/>
          <p:nvPr/>
        </p:nvSpPr>
        <p:spPr bwMode="auto">
          <a:xfrm rot="20629817">
            <a:off x="1663066" y="5831144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C650CEDD-59DA-4DBD-C947-6CE1CDC07E53}"/>
              </a:ext>
            </a:extLst>
          </p:cNvPr>
          <p:cNvSpPr/>
          <p:nvPr/>
        </p:nvSpPr>
        <p:spPr bwMode="auto">
          <a:xfrm rot="20629817">
            <a:off x="1663065" y="6254858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4" name="Right Arrow 43">
            <a:extLst>
              <a:ext uri="{FF2B5EF4-FFF2-40B4-BE49-F238E27FC236}">
                <a16:creationId xmlns:a16="http://schemas.microsoft.com/office/drawing/2014/main" id="{708B89E0-D653-45D2-8450-ECFD1820E355}"/>
              </a:ext>
            </a:extLst>
          </p:cNvPr>
          <p:cNvSpPr/>
          <p:nvPr/>
        </p:nvSpPr>
        <p:spPr bwMode="auto">
          <a:xfrm rot="20629817">
            <a:off x="8368695" y="2459040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373D070D-0784-078C-DC98-6CF05C85E32A}"/>
              </a:ext>
            </a:extLst>
          </p:cNvPr>
          <p:cNvSpPr/>
          <p:nvPr/>
        </p:nvSpPr>
        <p:spPr bwMode="auto">
          <a:xfrm rot="20629817">
            <a:off x="8368692" y="2754620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6" name="Right Arrow 45">
            <a:extLst>
              <a:ext uri="{FF2B5EF4-FFF2-40B4-BE49-F238E27FC236}">
                <a16:creationId xmlns:a16="http://schemas.microsoft.com/office/drawing/2014/main" id="{71C04454-FE94-A099-3274-29A1302CFD1A}"/>
              </a:ext>
            </a:extLst>
          </p:cNvPr>
          <p:cNvSpPr/>
          <p:nvPr/>
        </p:nvSpPr>
        <p:spPr bwMode="auto">
          <a:xfrm rot="20629817">
            <a:off x="8368688" y="3052811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7" name="Right Arrow 46">
            <a:extLst>
              <a:ext uri="{FF2B5EF4-FFF2-40B4-BE49-F238E27FC236}">
                <a16:creationId xmlns:a16="http://schemas.microsoft.com/office/drawing/2014/main" id="{62F32DD9-A292-FCC8-4884-7F90629120CE}"/>
              </a:ext>
            </a:extLst>
          </p:cNvPr>
          <p:cNvSpPr/>
          <p:nvPr/>
        </p:nvSpPr>
        <p:spPr bwMode="auto">
          <a:xfrm rot="20629817">
            <a:off x="8368684" y="3347587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B71CCC03-7380-5144-5A07-31E830AB47F1}"/>
              </a:ext>
            </a:extLst>
          </p:cNvPr>
          <p:cNvSpPr/>
          <p:nvPr/>
        </p:nvSpPr>
        <p:spPr bwMode="auto">
          <a:xfrm rot="20629817">
            <a:off x="8368685" y="3762658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9" name="Right Arrow 48">
            <a:extLst>
              <a:ext uri="{FF2B5EF4-FFF2-40B4-BE49-F238E27FC236}">
                <a16:creationId xmlns:a16="http://schemas.microsoft.com/office/drawing/2014/main" id="{7AE358D8-AB7A-AAAF-7BA0-9EEECB6D9671}"/>
              </a:ext>
            </a:extLst>
          </p:cNvPr>
          <p:cNvSpPr/>
          <p:nvPr/>
        </p:nvSpPr>
        <p:spPr bwMode="auto">
          <a:xfrm rot="20629817">
            <a:off x="8368684" y="4186372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309714C1-74BA-2AF4-149B-6E762D5DDCD3}"/>
              </a:ext>
            </a:extLst>
          </p:cNvPr>
          <p:cNvSpPr/>
          <p:nvPr/>
        </p:nvSpPr>
        <p:spPr bwMode="auto">
          <a:xfrm rot="20629817">
            <a:off x="8356807" y="4527526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0D5AACD9-307B-3CA8-A297-E8EE99ACE6F5}"/>
              </a:ext>
            </a:extLst>
          </p:cNvPr>
          <p:cNvSpPr/>
          <p:nvPr/>
        </p:nvSpPr>
        <p:spPr bwMode="auto">
          <a:xfrm rot="20629817">
            <a:off x="8356804" y="4823106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FAFB05C-231D-2348-60C8-7771B65AF4C1}"/>
              </a:ext>
            </a:extLst>
          </p:cNvPr>
          <p:cNvSpPr/>
          <p:nvPr/>
        </p:nvSpPr>
        <p:spPr bwMode="auto">
          <a:xfrm rot="20629817">
            <a:off x="8356800" y="5121297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98722E5E-A8EB-FB91-9D68-ADE0AF75ACD1}"/>
              </a:ext>
            </a:extLst>
          </p:cNvPr>
          <p:cNvSpPr/>
          <p:nvPr/>
        </p:nvSpPr>
        <p:spPr bwMode="auto">
          <a:xfrm rot="20629817">
            <a:off x="8356796" y="5416073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0535E8A4-F074-F0A4-64C6-63AD41DF678F}"/>
              </a:ext>
            </a:extLst>
          </p:cNvPr>
          <p:cNvSpPr/>
          <p:nvPr/>
        </p:nvSpPr>
        <p:spPr bwMode="auto">
          <a:xfrm rot="20629817">
            <a:off x="8356797" y="5831144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5" name="Right Arrow 54">
            <a:extLst>
              <a:ext uri="{FF2B5EF4-FFF2-40B4-BE49-F238E27FC236}">
                <a16:creationId xmlns:a16="http://schemas.microsoft.com/office/drawing/2014/main" id="{3AB3E102-DB91-C9AF-5E7E-D3A241F16E8A}"/>
              </a:ext>
            </a:extLst>
          </p:cNvPr>
          <p:cNvSpPr/>
          <p:nvPr/>
        </p:nvSpPr>
        <p:spPr bwMode="auto">
          <a:xfrm rot="20629817">
            <a:off x="8356796" y="6254858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19826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165007"/>
            <a:ext cx="10586099" cy="720725"/>
          </a:xfrm>
        </p:spPr>
        <p:txBody>
          <a:bodyPr/>
          <a:lstStyle/>
          <a:p>
            <a:r>
              <a:rPr lang="en-US" dirty="0"/>
              <a:t>Main Finding 2: The Significance of Training &amp; Test Set Similarity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44</a:t>
            </a:fld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3F5F4D0-25C6-03D8-9195-7A097A5BD34A}"/>
              </a:ext>
            </a:extLst>
          </p:cNvPr>
          <p:cNvGraphicFramePr>
            <a:graphicFrameLocks noGrp="1"/>
          </p:cNvGraphicFramePr>
          <p:nvPr/>
        </p:nvGraphicFramePr>
        <p:xfrm>
          <a:off x="191344" y="1776735"/>
          <a:ext cx="11666221" cy="473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603">
                  <a:extLst>
                    <a:ext uri="{9D8B030D-6E8A-4147-A177-3AD203B41FA5}">
                      <a16:colId xmlns:a16="http://schemas.microsoft.com/office/drawing/2014/main" val="3636884077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00171898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330704950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971035712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2541596300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1685677206"/>
                    </a:ext>
                  </a:extLst>
                </a:gridCol>
                <a:gridCol w="1666603">
                  <a:extLst>
                    <a:ext uri="{9D8B030D-6E8A-4147-A177-3AD203B41FA5}">
                      <a16:colId xmlns:a16="http://schemas.microsoft.com/office/drawing/2014/main" val="737775434"/>
                    </a:ext>
                  </a:extLst>
                </a:gridCol>
              </a:tblGrid>
              <a:tr h="5412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Model </a:t>
                      </a:r>
                    </a:p>
                    <a:p>
                      <a:pPr algn="ctr"/>
                      <a:r>
                        <a:rPr lang="en-US" sz="1400" dirty="0"/>
                        <a:t>Trained on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2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L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Rouge </a:t>
                      </a:r>
                      <a:r>
                        <a:rPr lang="en-US" sz="1400" dirty="0" err="1"/>
                        <a:t>Lsum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Cosine Similarity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Cross Entropy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50594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0.348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0.132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0.32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0.32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0.47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2.508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053494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0.364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0.141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0.335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0.335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0.487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2.487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576194"/>
                  </a:ext>
                </a:extLst>
              </a:tr>
              <a:tr h="30876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0.374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0.148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0.346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0.346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0.495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2.551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43051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all 𝜺’s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0.386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0.164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0.357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0.357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0.515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2.469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09573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0.367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0.149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0.338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0.338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0.494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07847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 all 𝜺’s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0.21 / 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0.063 / 0.068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0.206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0.206 / 0.229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0.375 / 0.386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6.053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48939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𝜺=9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0.249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0.059 / 0.114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0.208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0.208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0.321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3.652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529992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0.304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0.096 / 0.114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0.258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0.258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0.402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3.338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49563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𝜺=15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0.352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0.124 / 0.114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0.303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0.303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0.462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3.338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02676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MV all 𝜺’s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0.336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0.116 / 0.114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0.289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0.289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0.432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3.533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525211"/>
                  </a:ext>
                </a:extLst>
              </a:tr>
              <a:tr h="5333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TG all 𝜺’s</a:t>
                      </a:r>
                    </a:p>
                    <a:p>
                      <a:pPr algn="ctr"/>
                      <a:r>
                        <a:rPr lang="en-US" sz="1400" dirty="0"/>
                        <a:t>MV all 𝜺’s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0.283 / 0.295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0.091 / 0.114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0.243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0.243 / 0.292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0.386 / 0.458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3.534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03027"/>
                  </a:ext>
                </a:extLst>
              </a:tr>
              <a:tr h="313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 all 𝜺’s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0.242 / 0.295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0.079 / 0.114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0.231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0.231 / 0.292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0.427 / 0.458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6.558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0633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824CE72D-910D-D68A-9722-CE9C57E8DD8D}"/>
              </a:ext>
            </a:extLst>
          </p:cNvPr>
          <p:cNvSpPr/>
          <p:nvPr/>
        </p:nvSpPr>
        <p:spPr bwMode="auto">
          <a:xfrm>
            <a:off x="332902" y="1065250"/>
            <a:ext cx="251463" cy="262312"/>
          </a:xfrm>
          <a:prstGeom prst="rect">
            <a:avLst/>
          </a:prstGeom>
          <a:solidFill>
            <a:srgbClr val="DCDFCD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56100-D42E-33AB-BFDB-BE662292C05E}"/>
              </a:ext>
            </a:extLst>
          </p:cNvPr>
          <p:cNvSpPr/>
          <p:nvPr/>
        </p:nvSpPr>
        <p:spPr bwMode="auto">
          <a:xfrm>
            <a:off x="332902" y="1417321"/>
            <a:ext cx="251463" cy="262312"/>
          </a:xfrm>
          <a:prstGeom prst="rect">
            <a:avLst/>
          </a:prstGeom>
          <a:solidFill>
            <a:srgbClr val="F4CBB8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37772-B2C1-943C-8A15-F066D60D7F6B}"/>
              </a:ext>
            </a:extLst>
          </p:cNvPr>
          <p:cNvSpPr txBox="1"/>
          <p:nvPr/>
        </p:nvSpPr>
        <p:spPr>
          <a:xfrm>
            <a:off x="584365" y="1057906"/>
            <a:ext cx="139333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English Wikipedia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A12F1B-6528-532A-1DAC-28D7D76F1EBD}"/>
              </a:ext>
            </a:extLst>
          </p:cNvPr>
          <p:cNvSpPr txBox="1"/>
          <p:nvPr/>
        </p:nvSpPr>
        <p:spPr>
          <a:xfrm>
            <a:off x="584365" y="1409977"/>
            <a:ext cx="4767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Yelp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15A737-16A4-05F1-CFE8-7C9CB469921F}"/>
              </a:ext>
            </a:extLst>
          </p:cNvPr>
          <p:cNvSpPr txBox="1"/>
          <p:nvPr/>
        </p:nvSpPr>
        <p:spPr>
          <a:xfrm>
            <a:off x="4278261" y="1363812"/>
            <a:ext cx="409188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Multivariate-Calibrate Test Set Results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ABF2A047-3C34-14A5-7733-D7F796501325}"/>
              </a:ext>
            </a:extLst>
          </p:cNvPr>
          <p:cNvSpPr/>
          <p:nvPr/>
        </p:nvSpPr>
        <p:spPr bwMode="auto">
          <a:xfrm rot="20629817">
            <a:off x="1746972" y="2459040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49191ECB-A8B6-003A-DE75-BA17CAA6F590}"/>
              </a:ext>
            </a:extLst>
          </p:cNvPr>
          <p:cNvSpPr/>
          <p:nvPr/>
        </p:nvSpPr>
        <p:spPr bwMode="auto">
          <a:xfrm rot="20629817">
            <a:off x="1746969" y="2754620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400C8492-85A7-5135-2F8E-FF235D7693E1}"/>
              </a:ext>
            </a:extLst>
          </p:cNvPr>
          <p:cNvSpPr/>
          <p:nvPr/>
        </p:nvSpPr>
        <p:spPr bwMode="auto">
          <a:xfrm rot="20629817">
            <a:off x="1746965" y="3052811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951E2F28-F9AB-C543-9328-7C3826940604}"/>
              </a:ext>
            </a:extLst>
          </p:cNvPr>
          <p:cNvSpPr/>
          <p:nvPr/>
        </p:nvSpPr>
        <p:spPr bwMode="auto">
          <a:xfrm rot="20629817">
            <a:off x="1746961" y="3347587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4E2AA94D-BED6-3012-5FE5-18BDD5FDAB1E}"/>
              </a:ext>
            </a:extLst>
          </p:cNvPr>
          <p:cNvSpPr/>
          <p:nvPr/>
        </p:nvSpPr>
        <p:spPr bwMode="auto">
          <a:xfrm rot="20629817">
            <a:off x="1746962" y="3762658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3B86E27A-54A9-0672-9909-7D148C339D64}"/>
              </a:ext>
            </a:extLst>
          </p:cNvPr>
          <p:cNvSpPr/>
          <p:nvPr/>
        </p:nvSpPr>
        <p:spPr bwMode="auto">
          <a:xfrm rot="20629817">
            <a:off x="1746961" y="4186372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9F70ECC0-2E01-1456-1DBF-183169664D3D}"/>
              </a:ext>
            </a:extLst>
          </p:cNvPr>
          <p:cNvSpPr/>
          <p:nvPr/>
        </p:nvSpPr>
        <p:spPr bwMode="auto">
          <a:xfrm rot="20629817">
            <a:off x="1735084" y="4527526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4362662D-7F89-9834-AE01-127254218EE8}"/>
              </a:ext>
            </a:extLst>
          </p:cNvPr>
          <p:cNvSpPr/>
          <p:nvPr/>
        </p:nvSpPr>
        <p:spPr bwMode="auto">
          <a:xfrm rot="20629817">
            <a:off x="1735081" y="4823106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9FE9143A-2BFB-63B5-998E-A172B2A35BD6}"/>
              </a:ext>
            </a:extLst>
          </p:cNvPr>
          <p:cNvSpPr/>
          <p:nvPr/>
        </p:nvSpPr>
        <p:spPr bwMode="auto">
          <a:xfrm rot="20629817">
            <a:off x="1735077" y="5121297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2437603D-D756-9323-E242-B455E1D24AC1}"/>
              </a:ext>
            </a:extLst>
          </p:cNvPr>
          <p:cNvSpPr/>
          <p:nvPr/>
        </p:nvSpPr>
        <p:spPr bwMode="auto">
          <a:xfrm rot="20629817">
            <a:off x="1735073" y="5416073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B06CF3BC-3B58-24B3-270C-32ECD57714A5}"/>
              </a:ext>
            </a:extLst>
          </p:cNvPr>
          <p:cNvSpPr/>
          <p:nvPr/>
        </p:nvSpPr>
        <p:spPr bwMode="auto">
          <a:xfrm rot="20629817">
            <a:off x="1735074" y="5831144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608C06C1-4823-B355-F9F9-B83FC4E4DDED}"/>
              </a:ext>
            </a:extLst>
          </p:cNvPr>
          <p:cNvSpPr/>
          <p:nvPr/>
        </p:nvSpPr>
        <p:spPr bwMode="auto">
          <a:xfrm rot="20629817">
            <a:off x="1735073" y="6254858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F6AC7466-8670-C4DC-E60E-4565FF6CE01C}"/>
              </a:ext>
            </a:extLst>
          </p:cNvPr>
          <p:cNvSpPr/>
          <p:nvPr/>
        </p:nvSpPr>
        <p:spPr bwMode="auto">
          <a:xfrm rot="20629817">
            <a:off x="8368695" y="2459040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A0746DB4-33DC-2266-3F9A-2FF5700D6924}"/>
              </a:ext>
            </a:extLst>
          </p:cNvPr>
          <p:cNvSpPr/>
          <p:nvPr/>
        </p:nvSpPr>
        <p:spPr bwMode="auto">
          <a:xfrm rot="20629817">
            <a:off x="8368692" y="2754620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839AF1D1-2104-67BA-4C73-DE7824B86C6E}"/>
              </a:ext>
            </a:extLst>
          </p:cNvPr>
          <p:cNvSpPr/>
          <p:nvPr/>
        </p:nvSpPr>
        <p:spPr bwMode="auto">
          <a:xfrm rot="20629817">
            <a:off x="8368688" y="3052811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BC293835-7C3C-E44A-3F64-39163F65D954}"/>
              </a:ext>
            </a:extLst>
          </p:cNvPr>
          <p:cNvSpPr/>
          <p:nvPr/>
        </p:nvSpPr>
        <p:spPr bwMode="auto">
          <a:xfrm rot="20629817">
            <a:off x="8368684" y="3347587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E42359B7-8016-6403-3DEC-B59AF561ED25}"/>
              </a:ext>
            </a:extLst>
          </p:cNvPr>
          <p:cNvSpPr/>
          <p:nvPr/>
        </p:nvSpPr>
        <p:spPr bwMode="auto">
          <a:xfrm rot="20629817">
            <a:off x="8368685" y="3762658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B208368D-02F4-CE63-0CFA-95DA1C6BFEA4}"/>
              </a:ext>
            </a:extLst>
          </p:cNvPr>
          <p:cNvSpPr/>
          <p:nvPr/>
        </p:nvSpPr>
        <p:spPr bwMode="auto">
          <a:xfrm rot="20629817">
            <a:off x="8368684" y="4186372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ECBF935D-2E72-891F-418C-58DF71515CAE}"/>
              </a:ext>
            </a:extLst>
          </p:cNvPr>
          <p:cNvSpPr/>
          <p:nvPr/>
        </p:nvSpPr>
        <p:spPr bwMode="auto">
          <a:xfrm rot="20629817">
            <a:off x="8356807" y="4527526"/>
            <a:ext cx="432048" cy="288032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9B8F25FB-2D68-5851-7D0B-1976428EA947}"/>
              </a:ext>
            </a:extLst>
          </p:cNvPr>
          <p:cNvSpPr/>
          <p:nvPr/>
        </p:nvSpPr>
        <p:spPr bwMode="auto">
          <a:xfrm rot="20629817">
            <a:off x="8356804" y="4823106"/>
            <a:ext cx="432048" cy="288032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779099F1-CF41-F68A-9A13-6494814BF934}"/>
              </a:ext>
            </a:extLst>
          </p:cNvPr>
          <p:cNvSpPr/>
          <p:nvPr/>
        </p:nvSpPr>
        <p:spPr bwMode="auto">
          <a:xfrm rot="20629817">
            <a:off x="8356800" y="5121297"/>
            <a:ext cx="432048" cy="288032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A47DA03E-5F43-869D-17E8-1EDACDA83CA9}"/>
              </a:ext>
            </a:extLst>
          </p:cNvPr>
          <p:cNvSpPr/>
          <p:nvPr/>
        </p:nvSpPr>
        <p:spPr bwMode="auto">
          <a:xfrm rot="20629817">
            <a:off x="8356796" y="5416073"/>
            <a:ext cx="432048" cy="288032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DAA4A69B-9288-CC0A-47E8-3E17CA729914}"/>
              </a:ext>
            </a:extLst>
          </p:cNvPr>
          <p:cNvSpPr/>
          <p:nvPr/>
        </p:nvSpPr>
        <p:spPr bwMode="auto">
          <a:xfrm rot="20629817">
            <a:off x="8356797" y="5831144"/>
            <a:ext cx="432048" cy="288032"/>
          </a:xfrm>
          <a:prstGeom prst="right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340E76FC-EC8A-BAFE-8EC7-5917A9797036}"/>
              </a:ext>
            </a:extLst>
          </p:cNvPr>
          <p:cNvSpPr/>
          <p:nvPr/>
        </p:nvSpPr>
        <p:spPr bwMode="auto">
          <a:xfrm rot="20629817">
            <a:off x="8356796" y="6254858"/>
            <a:ext cx="432048" cy="288032"/>
          </a:xfrm>
          <a:prstGeom prst="rightArrow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512742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itle 1">
            <a:extLst>
              <a:ext uri="{FF2B5EF4-FFF2-40B4-BE49-F238E27FC236}">
                <a16:creationId xmlns:a16="http://schemas.microsoft.com/office/drawing/2014/main" id="{2E15715B-A59F-A93C-F17E-246A36AFF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Main Finding 3: Epsilon Knowledge is Negligible for Adversaries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C7F83F8-A7F0-702A-5922-C56D0A940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079" y="981076"/>
            <a:ext cx="11369843" cy="54006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FDE4F-055E-779C-4B73-1C9A4E1FE6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CD7C7-B1CD-89D7-ECD6-F70A0533A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E6EE7-C43B-29E5-7DFA-F9627399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45</a:t>
            </a:fld>
            <a:endParaRPr lang="de-DE"/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30F5BBF6-0102-8D53-4B21-0323D510169B}"/>
              </a:ext>
            </a:extLst>
          </p:cNvPr>
          <p:cNvSpPr/>
          <p:nvPr/>
        </p:nvSpPr>
        <p:spPr bwMode="auto">
          <a:xfrm rot="7834492">
            <a:off x="8829520" y="1443125"/>
            <a:ext cx="264338" cy="20269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CE0D6C-E2C0-C0D3-EBEE-C7A1BBB9DE4E}"/>
              </a:ext>
            </a:extLst>
          </p:cNvPr>
          <p:cNvSpPr txBox="1"/>
          <p:nvPr/>
        </p:nvSpPr>
        <p:spPr>
          <a:xfrm>
            <a:off x="9063036" y="980728"/>
            <a:ext cx="220706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Models trained with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all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values  &amp; highest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 </a:t>
            </a:r>
          </a:p>
          <a:p>
            <a:r>
              <a:rPr lang="en-US" sz="1200" dirty="0">
                <a:latin typeface="Arial" pitchFamily="34" charset="0"/>
              </a:rPr>
              <a:t>stays at the top in general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6008B73F-57E3-C7A4-699B-AB186B0AE127}"/>
              </a:ext>
            </a:extLst>
          </p:cNvPr>
          <p:cNvSpPr/>
          <p:nvPr/>
        </p:nvSpPr>
        <p:spPr bwMode="auto">
          <a:xfrm rot="7834492">
            <a:off x="8488883" y="4107421"/>
            <a:ext cx="264338" cy="20269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012E34-B278-7C37-4C1C-A5528132A8E7}"/>
              </a:ext>
            </a:extLst>
          </p:cNvPr>
          <p:cNvSpPr txBox="1"/>
          <p:nvPr/>
        </p:nvSpPr>
        <p:spPr>
          <a:xfrm>
            <a:off x="8722399" y="3645024"/>
            <a:ext cx="220706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Models trained with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all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values  &amp; highest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 </a:t>
            </a:r>
          </a:p>
          <a:p>
            <a:r>
              <a:rPr lang="en-US" sz="1200" dirty="0">
                <a:latin typeface="Arial" pitchFamily="34" charset="0"/>
              </a:rPr>
              <a:t>stays at the top in general</a:t>
            </a:r>
          </a:p>
        </p:txBody>
      </p:sp>
    </p:spTree>
    <p:extLst>
      <p:ext uri="{BB962C8B-B14F-4D97-AF65-F5344CB8AC3E}">
        <p14:creationId xmlns:p14="http://schemas.microsoft.com/office/powerpoint/2010/main" val="3391216012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31F03498-FA52-4D71-43D8-635915FD716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081" y="981076"/>
            <a:ext cx="11369843" cy="54006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151" name="Title 2">
            <a:extLst>
              <a:ext uri="{FF2B5EF4-FFF2-40B4-BE49-F238E27FC236}">
                <a16:creationId xmlns:a16="http://schemas.microsoft.com/office/drawing/2014/main" id="{8DE270A8-B686-998A-422B-A565A0D14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Main Finding 3: Epsilon Knowledge is Negligible for Adversaries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896E1-2A86-A0CC-22DD-EBBC527829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EDCD6-C313-5368-EAC0-17F95FB7D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75604-6AAA-2CC5-4EBC-DD2E7412B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46</a:t>
            </a:fld>
            <a:endParaRPr lang="de-DE"/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663CDB15-0252-4080-3901-7594CD22EB59}"/>
              </a:ext>
            </a:extLst>
          </p:cNvPr>
          <p:cNvSpPr/>
          <p:nvPr/>
        </p:nvSpPr>
        <p:spPr bwMode="auto">
          <a:xfrm rot="2134280">
            <a:off x="3393988" y="3198941"/>
            <a:ext cx="264338" cy="20269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3934E4-5B82-D236-195E-6F2248636307}"/>
              </a:ext>
            </a:extLst>
          </p:cNvPr>
          <p:cNvSpPr txBox="1"/>
          <p:nvPr/>
        </p:nvSpPr>
        <p:spPr>
          <a:xfrm>
            <a:off x="1201424" y="2653957"/>
            <a:ext cx="220706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itchFamily="34" charset="0"/>
              </a:rPr>
              <a:t>Models trained with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all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values  &amp; highest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 </a:t>
            </a:r>
          </a:p>
          <a:p>
            <a:pPr algn="r"/>
            <a:r>
              <a:rPr lang="en-US" sz="1200" dirty="0">
                <a:latin typeface="Arial" pitchFamily="34" charset="0"/>
              </a:rPr>
              <a:t>stays at the top in general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9ED45FDF-E215-BB38-5AC6-A6F3265DEF5A}"/>
              </a:ext>
            </a:extLst>
          </p:cNvPr>
          <p:cNvSpPr/>
          <p:nvPr/>
        </p:nvSpPr>
        <p:spPr bwMode="auto">
          <a:xfrm rot="2134280">
            <a:off x="8817806" y="2763591"/>
            <a:ext cx="264338" cy="20269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B0A967-604C-59DC-3987-7B8E35EF896C}"/>
              </a:ext>
            </a:extLst>
          </p:cNvPr>
          <p:cNvSpPr txBox="1"/>
          <p:nvPr/>
        </p:nvSpPr>
        <p:spPr>
          <a:xfrm>
            <a:off x="6576451" y="2199479"/>
            <a:ext cx="220706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itchFamily="34" charset="0"/>
              </a:rPr>
              <a:t>Models trained with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all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values  &amp; highest </a:t>
            </a:r>
            <a:r>
              <a:rPr lang="en-US" sz="1200" dirty="0"/>
              <a:t>𝜺</a:t>
            </a:r>
            <a:r>
              <a:rPr lang="en-US" sz="1200" dirty="0">
                <a:latin typeface="Arial" pitchFamily="34" charset="0"/>
              </a:rPr>
              <a:t> value </a:t>
            </a:r>
          </a:p>
          <a:p>
            <a:pPr algn="r"/>
            <a:r>
              <a:rPr lang="en-US" sz="1200" dirty="0">
                <a:latin typeface="Arial" pitchFamily="34" charset="0"/>
              </a:rPr>
              <a:t>stays at the top in general</a:t>
            </a:r>
          </a:p>
        </p:txBody>
      </p:sp>
    </p:spTree>
    <p:extLst>
      <p:ext uri="{BB962C8B-B14F-4D97-AF65-F5344CB8AC3E}">
        <p14:creationId xmlns:p14="http://schemas.microsoft.com/office/powerpoint/2010/main" val="2304375071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ACC693BF-7176-8B13-706A-C746BD696A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077575"/>
            <a:ext cx="11522075" cy="520767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3BC9403-8D89-B1A6-E32F-4B8B02B9A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 4: The Importance Lies in Obfuscation Percentage, Not Location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1AB82-6BAF-5CBF-688A-06D5A1A6F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E0DF8-FF47-3E03-6A4E-2FD600C1B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E0FDA-FF72-4334-2598-5C3B5536D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47</a:t>
            </a:fld>
            <a:endParaRPr lang="de-DE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E4AFBBFC-AA26-E6C5-B603-B50CF7D03EE9}"/>
              </a:ext>
            </a:extLst>
          </p:cNvPr>
          <p:cNvSpPr/>
          <p:nvPr/>
        </p:nvSpPr>
        <p:spPr bwMode="auto">
          <a:xfrm rot="2750747">
            <a:off x="5880242" y="1454571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8CBFCF-859C-0904-5239-586AC81DA5D2}"/>
              </a:ext>
            </a:extLst>
          </p:cNvPr>
          <p:cNvSpPr txBox="1"/>
          <p:nvPr/>
        </p:nvSpPr>
        <p:spPr>
          <a:xfrm>
            <a:off x="3561733" y="692829"/>
            <a:ext cx="453453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Scores curves are parallel </a:t>
            </a:r>
            <a:r>
              <a:rPr lang="en-US" sz="1200" dirty="0" err="1">
                <a:latin typeface="Arial" pitchFamily="34" charset="0"/>
              </a:rPr>
              <a:t>thorughtout</a:t>
            </a:r>
            <a:r>
              <a:rPr lang="en-US" sz="1200" dirty="0">
                <a:latin typeface="Arial" pitchFamily="34" charset="0"/>
              </a:rPr>
              <a:t> the obfuscation density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&amp;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 err="1">
                <a:latin typeface="Arial" pitchFamily="34" charset="0"/>
              </a:rPr>
              <a:t>Obs</a:t>
            </a:r>
            <a:r>
              <a:rPr lang="en-US" sz="1200" dirty="0">
                <a:latin typeface="Arial" pitchFamily="34" charset="0"/>
              </a:rPr>
              <a:t> &amp; Org curve is at top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049AE227-6636-5DF1-02B4-6F000456F259}"/>
              </a:ext>
            </a:extLst>
          </p:cNvPr>
          <p:cNvSpPr/>
          <p:nvPr/>
        </p:nvSpPr>
        <p:spPr bwMode="auto">
          <a:xfrm rot="7906201">
            <a:off x="5280874" y="1455999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519332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1A7A9D1-AE93-0766-EC0A-BE1CFC7ABE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120521"/>
            <a:ext cx="11522075" cy="512178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 4: The Importance Lies in Obfuscation Percentage, Not Location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48</a:t>
            </a:fld>
            <a:endParaRPr lang="de-DE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998C4849-F104-707F-A42E-756A5069F93E}"/>
              </a:ext>
            </a:extLst>
          </p:cNvPr>
          <p:cNvSpPr/>
          <p:nvPr/>
        </p:nvSpPr>
        <p:spPr bwMode="auto">
          <a:xfrm rot="2750747">
            <a:off x="5880242" y="1454571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8A7DCF-24E9-DFC5-9753-1E59EB289911}"/>
              </a:ext>
            </a:extLst>
          </p:cNvPr>
          <p:cNvSpPr txBox="1"/>
          <p:nvPr/>
        </p:nvSpPr>
        <p:spPr>
          <a:xfrm>
            <a:off x="3561733" y="692829"/>
            <a:ext cx="453453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Scores curves are parallel </a:t>
            </a:r>
            <a:r>
              <a:rPr lang="en-US" sz="1200" dirty="0" err="1">
                <a:latin typeface="Arial" pitchFamily="34" charset="0"/>
              </a:rPr>
              <a:t>thorughtout</a:t>
            </a:r>
            <a:r>
              <a:rPr lang="en-US" sz="1200" dirty="0">
                <a:latin typeface="Arial" pitchFamily="34" charset="0"/>
              </a:rPr>
              <a:t> the obfuscation density 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>
                <a:latin typeface="Arial" pitchFamily="34" charset="0"/>
              </a:rPr>
              <a:t>&amp;</a:t>
            </a:r>
            <a:br>
              <a:rPr lang="en-US" sz="1200" dirty="0">
                <a:latin typeface="Arial" pitchFamily="34" charset="0"/>
              </a:rPr>
            </a:br>
            <a:r>
              <a:rPr lang="en-US" sz="1200" dirty="0" err="1">
                <a:latin typeface="Arial" pitchFamily="34" charset="0"/>
              </a:rPr>
              <a:t>Obs</a:t>
            </a:r>
            <a:r>
              <a:rPr lang="en-US" sz="1200" dirty="0">
                <a:latin typeface="Arial" pitchFamily="34" charset="0"/>
              </a:rPr>
              <a:t> &amp; Org curve is at top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D1E37C92-A362-0BC7-3A5A-D57BD463ED9A}"/>
              </a:ext>
            </a:extLst>
          </p:cNvPr>
          <p:cNvSpPr/>
          <p:nvPr/>
        </p:nvSpPr>
        <p:spPr bwMode="auto">
          <a:xfrm rot="7906201">
            <a:off x="5280874" y="1455999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926514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916F25A-6DC6-F169-A420-EBE190775E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120521"/>
            <a:ext cx="11522075" cy="512178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 5: Absence of Error Accumulation in Text Generation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49</a:t>
            </a:fld>
            <a:endParaRPr lang="de-DE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00E11B82-4693-6AC6-6039-AC20BAAC1635}"/>
              </a:ext>
            </a:extLst>
          </p:cNvPr>
          <p:cNvSpPr/>
          <p:nvPr/>
        </p:nvSpPr>
        <p:spPr bwMode="auto">
          <a:xfrm rot="2750747">
            <a:off x="5861800" y="1184618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4A9EBC-5E68-2C38-A3A1-A704757B9CA9}"/>
              </a:ext>
            </a:extLst>
          </p:cNvPr>
          <p:cNvSpPr txBox="1"/>
          <p:nvPr/>
        </p:nvSpPr>
        <p:spPr>
          <a:xfrm>
            <a:off x="3719736" y="792209"/>
            <a:ext cx="4534537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The score curve is roughly linear ! = Errors does not accumulate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0FE7A045-E5DA-5E42-8204-26AB054087CB}"/>
              </a:ext>
            </a:extLst>
          </p:cNvPr>
          <p:cNvSpPr/>
          <p:nvPr/>
        </p:nvSpPr>
        <p:spPr bwMode="auto">
          <a:xfrm rot="7906201">
            <a:off x="5394817" y="1186047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9171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2091F-3766-0476-96CC-FFFD1A2CB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de-DE" dirty="0"/>
              <a:t>Motivation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9625D-07FC-44D5-3E29-BE33C31372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69883" y="656907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2A26E-A1FF-F90A-5BA8-2AAE0C624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3D6F2-11A2-B383-DC4D-AC843D0A4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5</a:t>
            </a:fld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7C2EC9-70A3-CEA9-5EB9-F1E6A144E3DF}"/>
              </a:ext>
            </a:extLst>
          </p:cNvPr>
          <p:cNvSpPr/>
          <p:nvPr/>
        </p:nvSpPr>
        <p:spPr>
          <a:xfrm>
            <a:off x="6495820" y="1135884"/>
            <a:ext cx="1512000" cy="1512000"/>
          </a:xfrm>
          <a:prstGeom prst="rect">
            <a:avLst/>
          </a:prstGeom>
          <a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4B3896-B511-84D7-8EB7-DA612415F27A}"/>
              </a:ext>
            </a:extLst>
          </p:cNvPr>
          <p:cNvSpPr/>
          <p:nvPr/>
        </p:nvSpPr>
        <p:spPr>
          <a:xfrm>
            <a:off x="6495820" y="2804843"/>
            <a:ext cx="4320000" cy="648000"/>
          </a:xfrm>
          <a:custGeom>
            <a:avLst/>
            <a:gdLst>
              <a:gd name="connsiteX0" fmla="*/ 0 w 4320000"/>
              <a:gd name="connsiteY0" fmla="*/ 0 h 648000"/>
              <a:gd name="connsiteX1" fmla="*/ 4320000 w 4320000"/>
              <a:gd name="connsiteY1" fmla="*/ 0 h 648000"/>
              <a:gd name="connsiteX2" fmla="*/ 4320000 w 4320000"/>
              <a:gd name="connsiteY2" fmla="*/ 648000 h 648000"/>
              <a:gd name="connsiteX3" fmla="*/ 0 w 4320000"/>
              <a:gd name="connsiteY3" fmla="*/ 648000 h 648000"/>
              <a:gd name="connsiteX4" fmla="*/ 0 w 4320000"/>
              <a:gd name="connsiteY4" fmla="*/ 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0000" h="648000">
                <a:moveTo>
                  <a:pt x="0" y="0"/>
                </a:moveTo>
                <a:lnTo>
                  <a:pt x="4320000" y="0"/>
                </a:lnTo>
                <a:lnTo>
                  <a:pt x="4320000" y="648000"/>
                </a:lnTo>
                <a:lnTo>
                  <a:pt x="0" y="648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12446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/>
            </a:pPr>
            <a:r>
              <a:rPr lang="en-US" sz="2800" b="1" kern="1200" dirty="0"/>
              <a:t>Thesis Objective:</a:t>
            </a:r>
            <a:endParaRPr lang="en-US" sz="2800" kern="12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152DB84-22A4-38A5-F046-4E20211B1969}"/>
              </a:ext>
            </a:extLst>
          </p:cNvPr>
          <p:cNvSpPr/>
          <p:nvPr/>
        </p:nvSpPr>
        <p:spPr>
          <a:xfrm>
            <a:off x="6507052" y="3462041"/>
            <a:ext cx="5249491" cy="1260239"/>
          </a:xfrm>
          <a:custGeom>
            <a:avLst/>
            <a:gdLst>
              <a:gd name="connsiteX0" fmla="*/ 0 w 5249491"/>
              <a:gd name="connsiteY0" fmla="*/ 0 h 1260239"/>
              <a:gd name="connsiteX1" fmla="*/ 5249491 w 5249491"/>
              <a:gd name="connsiteY1" fmla="*/ 0 h 1260239"/>
              <a:gd name="connsiteX2" fmla="*/ 5249491 w 5249491"/>
              <a:gd name="connsiteY2" fmla="*/ 1260239 h 1260239"/>
              <a:gd name="connsiteX3" fmla="*/ 0 w 5249491"/>
              <a:gd name="connsiteY3" fmla="*/ 1260239 h 1260239"/>
              <a:gd name="connsiteX4" fmla="*/ 0 w 5249491"/>
              <a:gd name="connsiteY4" fmla="*/ 0 h 126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9491" h="1260239">
                <a:moveTo>
                  <a:pt x="0" y="0"/>
                </a:moveTo>
                <a:lnTo>
                  <a:pt x="5249491" y="0"/>
                </a:lnTo>
                <a:lnTo>
                  <a:pt x="5249491" y="1260239"/>
                </a:lnTo>
                <a:lnTo>
                  <a:pt x="0" y="1260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556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700" kern="1200" dirty="0"/>
              <a:t>Investigation of the </a:t>
            </a:r>
            <a:r>
              <a:rPr lang="en-US" sz="1700" b="1" kern="1200" dirty="0"/>
              <a:t>adversarial attacks </a:t>
            </a:r>
            <a:r>
              <a:rPr lang="en-US" sz="1700" kern="1200" dirty="0"/>
              <a:t>on </a:t>
            </a:r>
            <a:r>
              <a:rPr lang="en-US" sz="1700" b="1" kern="1200" dirty="0"/>
              <a:t>privacy </a:t>
            </a:r>
            <a:r>
              <a:rPr lang="en-US" sz="1700" b="0" kern="1200" dirty="0"/>
              <a:t>with the aim of </a:t>
            </a:r>
            <a:r>
              <a:rPr lang="en-GB" sz="1700" b="1" kern="1200" dirty="0"/>
              <a:t>revealing</a:t>
            </a:r>
            <a:r>
              <a:rPr lang="en-GB" sz="1700" kern="1200" dirty="0"/>
              <a:t> </a:t>
            </a:r>
            <a:r>
              <a:rPr lang="en-GB" sz="1600" kern="1200" dirty="0"/>
              <a:t>the</a:t>
            </a:r>
            <a:r>
              <a:rPr lang="en-GB" sz="1700" kern="1200" dirty="0"/>
              <a:t> </a:t>
            </a:r>
            <a:r>
              <a:rPr lang="en-GB" sz="1700" b="1" kern="1200" dirty="0"/>
              <a:t>original text </a:t>
            </a:r>
            <a:r>
              <a:rPr lang="en-GB" sz="1700" kern="1200" dirty="0"/>
              <a:t>inputs from the privatized, obfuscated text outputs</a:t>
            </a:r>
            <a:endParaRPr lang="en-US" sz="1700" kern="1200" dirty="0"/>
          </a:p>
        </p:txBody>
      </p:sp>
      <p:sp>
        <p:nvSpPr>
          <p:cNvPr id="13" name="Rectangle 12" descr="Statistics">
            <a:extLst>
              <a:ext uri="{FF2B5EF4-FFF2-40B4-BE49-F238E27FC236}">
                <a16:creationId xmlns:a16="http://schemas.microsoft.com/office/drawing/2014/main" id="{4292730B-F77A-ACFA-70C9-0CDC842A0DFD}"/>
              </a:ext>
            </a:extLst>
          </p:cNvPr>
          <p:cNvSpPr/>
          <p:nvPr/>
        </p:nvSpPr>
        <p:spPr>
          <a:xfrm>
            <a:off x="955074" y="1135884"/>
            <a:ext cx="1512000" cy="1512000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5B47C42-188E-013C-E9E5-4D5CC750582C}"/>
              </a:ext>
            </a:extLst>
          </p:cNvPr>
          <p:cNvSpPr/>
          <p:nvPr/>
        </p:nvSpPr>
        <p:spPr>
          <a:xfrm>
            <a:off x="955074" y="2804843"/>
            <a:ext cx="4320000" cy="648000"/>
          </a:xfrm>
          <a:custGeom>
            <a:avLst/>
            <a:gdLst>
              <a:gd name="connsiteX0" fmla="*/ 0 w 4320000"/>
              <a:gd name="connsiteY0" fmla="*/ 0 h 648000"/>
              <a:gd name="connsiteX1" fmla="*/ 4320000 w 4320000"/>
              <a:gd name="connsiteY1" fmla="*/ 0 h 648000"/>
              <a:gd name="connsiteX2" fmla="*/ 4320000 w 4320000"/>
              <a:gd name="connsiteY2" fmla="*/ 648000 h 648000"/>
              <a:gd name="connsiteX3" fmla="*/ 0 w 4320000"/>
              <a:gd name="connsiteY3" fmla="*/ 648000 h 648000"/>
              <a:gd name="connsiteX4" fmla="*/ 0 w 4320000"/>
              <a:gd name="connsiteY4" fmla="*/ 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0000" h="648000">
                <a:moveTo>
                  <a:pt x="0" y="0"/>
                </a:moveTo>
                <a:lnTo>
                  <a:pt x="4320000" y="0"/>
                </a:lnTo>
                <a:lnTo>
                  <a:pt x="4320000" y="648000"/>
                </a:lnTo>
                <a:lnTo>
                  <a:pt x="0" y="648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12446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/>
            </a:pPr>
            <a:r>
              <a:rPr lang="en-US" sz="2800" b="1" kern="1200" dirty="0"/>
              <a:t>Research Gap:</a:t>
            </a:r>
            <a:endParaRPr lang="en-US" sz="2800" kern="120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B62FC2E-FB92-7486-31B9-5AA8D8F556FC}"/>
              </a:ext>
            </a:extLst>
          </p:cNvPr>
          <p:cNvSpPr/>
          <p:nvPr/>
        </p:nvSpPr>
        <p:spPr>
          <a:xfrm>
            <a:off x="955074" y="3525847"/>
            <a:ext cx="4320000" cy="1260239"/>
          </a:xfrm>
          <a:custGeom>
            <a:avLst/>
            <a:gdLst>
              <a:gd name="connsiteX0" fmla="*/ 0 w 4320000"/>
              <a:gd name="connsiteY0" fmla="*/ 0 h 1260239"/>
              <a:gd name="connsiteX1" fmla="*/ 4320000 w 4320000"/>
              <a:gd name="connsiteY1" fmla="*/ 0 h 1260239"/>
              <a:gd name="connsiteX2" fmla="*/ 4320000 w 4320000"/>
              <a:gd name="connsiteY2" fmla="*/ 1260239 h 1260239"/>
              <a:gd name="connsiteX3" fmla="*/ 0 w 4320000"/>
              <a:gd name="connsiteY3" fmla="*/ 1260239 h 1260239"/>
              <a:gd name="connsiteX4" fmla="*/ 0 w 4320000"/>
              <a:gd name="connsiteY4" fmla="*/ 0 h 126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0000" h="1260239">
                <a:moveTo>
                  <a:pt x="0" y="0"/>
                </a:moveTo>
                <a:lnTo>
                  <a:pt x="4320000" y="0"/>
                </a:lnTo>
                <a:lnTo>
                  <a:pt x="4320000" y="1260239"/>
                </a:lnTo>
                <a:lnTo>
                  <a:pt x="0" y="1260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b="1" kern="1200" dirty="0"/>
              <a:t>Assessment</a:t>
            </a:r>
            <a:r>
              <a:rPr lang="en-GB" sz="1600" kern="1200" dirty="0"/>
              <a:t> of word-level DP mechanisms </a:t>
            </a:r>
            <a:r>
              <a:rPr lang="en-GB" sz="1600" b="0" kern="1200" dirty="0"/>
              <a:t>against</a:t>
            </a:r>
            <a:r>
              <a:rPr lang="en-GB" sz="1600" kern="1200" dirty="0"/>
              <a:t> </a:t>
            </a:r>
            <a:r>
              <a:rPr lang="en-GB" sz="1600" b="1" kern="1200" dirty="0"/>
              <a:t>adversary NLP models</a:t>
            </a:r>
            <a:r>
              <a:rPr lang="en-GB" sz="1600" kern="1200" dirty="0"/>
              <a:t>.</a:t>
            </a:r>
            <a:endParaRPr lang="en-US" sz="1600" kern="1200" dirty="0"/>
          </a:p>
          <a:p>
            <a:pPr marL="0" lvl="0" indent="0" algn="l" defTabSz="7112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Formerly people were assessing the privacy level via </a:t>
            </a:r>
            <a:r>
              <a:rPr lang="en-US" sz="1600" b="1" kern="1200" dirty="0"/>
              <a:t>theoretical</a:t>
            </a:r>
            <a:r>
              <a:rPr lang="en-US" sz="1600" kern="1200" dirty="0"/>
              <a:t> </a:t>
            </a:r>
            <a:r>
              <a:rPr lang="en-US" sz="1600" b="1" kern="1200" dirty="0"/>
              <a:t>guarantees</a:t>
            </a:r>
            <a:r>
              <a:rPr lang="en-US" sz="1600" kern="1200" dirty="0"/>
              <a:t> using </a:t>
            </a:r>
            <a:r>
              <a:rPr lang="en-US" sz="1600" b="1" kern="1200" dirty="0"/>
              <a:t>epsilon</a:t>
            </a:r>
            <a:r>
              <a:rPr lang="en-US" sz="1600" kern="1200" dirty="0"/>
              <a:t> values</a:t>
            </a:r>
          </a:p>
        </p:txBody>
      </p:sp>
      <p:sp>
        <p:nvSpPr>
          <p:cNvPr id="15" name="Eingekerbter Richtungspfeil 45">
            <a:extLst>
              <a:ext uri="{FF2B5EF4-FFF2-40B4-BE49-F238E27FC236}">
                <a16:creationId xmlns:a16="http://schemas.microsoft.com/office/drawing/2014/main" id="{6B537FB9-B883-298A-D7E4-61292A1FA82A}"/>
              </a:ext>
            </a:extLst>
          </p:cNvPr>
          <p:cNvSpPr/>
          <p:nvPr/>
        </p:nvSpPr>
        <p:spPr bwMode="auto">
          <a:xfrm>
            <a:off x="9513440" y="4605719"/>
            <a:ext cx="2486854" cy="1271800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/>
              <a:t>The change can</a:t>
            </a:r>
          </a:p>
          <a:p>
            <a:pPr algn="ctr"/>
            <a:r>
              <a:rPr lang="en-US" sz="1600" dirty="0"/>
              <a:t>another office only invisible as another mat.</a:t>
            </a:r>
          </a:p>
        </p:txBody>
      </p:sp>
      <p:sp>
        <p:nvSpPr>
          <p:cNvPr id="16" name="Eingekerbter Richtungspfeil 45">
            <a:extLst>
              <a:ext uri="{FF2B5EF4-FFF2-40B4-BE49-F238E27FC236}">
                <a16:creationId xmlns:a16="http://schemas.microsoft.com/office/drawing/2014/main" id="{830BCD7E-C657-9740-B74E-E14E9549EC86}"/>
              </a:ext>
            </a:extLst>
          </p:cNvPr>
          <p:cNvSpPr/>
          <p:nvPr/>
        </p:nvSpPr>
        <p:spPr bwMode="auto">
          <a:xfrm>
            <a:off x="6168008" y="4605719"/>
            <a:ext cx="2581761" cy="1271800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The key to the office is hidden under the mat.</a:t>
            </a:r>
            <a:r>
              <a:rPr lang="en-GB" sz="1600" dirty="0">
                <a:latin typeface="Arial" pitchFamily="34" charset="0"/>
              </a:rPr>
              <a:t> </a:t>
            </a:r>
            <a:endParaRPr lang="en-US" sz="1600" dirty="0"/>
          </a:p>
        </p:txBody>
      </p:sp>
      <p:cxnSp>
        <p:nvCxnSpPr>
          <p:cNvPr id="2" name="Gerade Verbindung mit Pfeil 43">
            <a:extLst>
              <a:ext uri="{FF2B5EF4-FFF2-40B4-BE49-F238E27FC236}">
                <a16:creationId xmlns:a16="http://schemas.microsoft.com/office/drawing/2014/main" id="{2933061A-5C8A-AD41-F438-37F62CF83409}"/>
              </a:ext>
            </a:extLst>
          </p:cNvPr>
          <p:cNvCxnSpPr>
            <a:cxnSpLocks/>
            <a:stCxn id="15" idx="1"/>
            <a:endCxn id="16" idx="3"/>
          </p:cNvCxnSpPr>
          <p:nvPr/>
        </p:nvCxnSpPr>
        <p:spPr bwMode="auto">
          <a:xfrm flipH="1">
            <a:off x="8749769" y="5241619"/>
            <a:ext cx="1032377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9C6F3-DEA2-40F9-45BA-1BCB84DF0A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2684" y="4731060"/>
            <a:ext cx="476250" cy="4762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F45CF01-3365-2E6B-A1DE-2BDDAA529F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0676" y="5293458"/>
            <a:ext cx="620266" cy="62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690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3" grpId="0" animBg="1"/>
      <p:bldP spid="17" grpId="0"/>
      <p:bldP spid="18" grpId="0"/>
      <p:bldP spid="15" grpId="0" animBg="1"/>
      <p:bldP spid="1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8F412BC-C77E-1B43-40F1-22B3A7C7B6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157529"/>
            <a:ext cx="11522075" cy="504776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474304E-9D07-1ADD-6570-31B3B1692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Finding 5: Absence of Error Accumulation in Text Generation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D694-0BFE-3672-03E7-8C8ADE58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9CC56-0898-1AEF-3740-09E3B7BE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EE0D-E92E-07D1-E952-3932F105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50</a:t>
            </a:fld>
            <a:endParaRPr lang="de-DE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D0BC0113-F2C6-45E5-8D67-8259F388CAFC}"/>
              </a:ext>
            </a:extLst>
          </p:cNvPr>
          <p:cNvSpPr/>
          <p:nvPr/>
        </p:nvSpPr>
        <p:spPr bwMode="auto">
          <a:xfrm rot="2750747">
            <a:off x="5861800" y="1184618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45C84F-6CA0-07D7-E878-AD1D7ACB995B}"/>
              </a:ext>
            </a:extLst>
          </p:cNvPr>
          <p:cNvSpPr txBox="1"/>
          <p:nvPr/>
        </p:nvSpPr>
        <p:spPr>
          <a:xfrm>
            <a:off x="3719736" y="792209"/>
            <a:ext cx="4534537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The score curve is roughly linear ! = Errors does not accumulate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2A202CB4-A492-D47C-1EDA-39BC759EB6D2}"/>
              </a:ext>
            </a:extLst>
          </p:cNvPr>
          <p:cNvSpPr/>
          <p:nvPr/>
        </p:nvSpPr>
        <p:spPr bwMode="auto">
          <a:xfrm rot="7906201">
            <a:off x="5394817" y="1186047"/>
            <a:ext cx="465338" cy="33962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650320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96B2F7-8253-C378-F6C5-40BE11DD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Model Train Phase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51</a:t>
            </a:fld>
            <a:endParaRPr lang="de-DE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841E021-524D-0F38-F067-3EE1296C6802}"/>
              </a:ext>
            </a:extLst>
          </p:cNvPr>
          <p:cNvSpPr/>
          <p:nvPr/>
        </p:nvSpPr>
        <p:spPr>
          <a:xfrm>
            <a:off x="6197602" y="981735"/>
            <a:ext cx="5659967" cy="1542673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 descr="Database">
            <a:extLst>
              <a:ext uri="{FF2B5EF4-FFF2-40B4-BE49-F238E27FC236}">
                <a16:creationId xmlns:a16="http://schemas.microsoft.com/office/drawing/2014/main" id="{69FCDF24-B442-3E61-DE2A-2972F012CBC0}"/>
              </a:ext>
            </a:extLst>
          </p:cNvPr>
          <p:cNvSpPr/>
          <p:nvPr/>
        </p:nvSpPr>
        <p:spPr>
          <a:xfrm>
            <a:off x="6694694" y="1328836"/>
            <a:ext cx="848470" cy="848470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D43DE75-42AB-F809-0B2A-8AA7F1766494}"/>
              </a:ext>
            </a:extLst>
          </p:cNvPr>
          <p:cNvSpPr/>
          <p:nvPr/>
        </p:nvSpPr>
        <p:spPr>
          <a:xfrm>
            <a:off x="7979389" y="981735"/>
            <a:ext cx="3878179" cy="1542673"/>
          </a:xfrm>
          <a:custGeom>
            <a:avLst/>
            <a:gdLst>
              <a:gd name="connsiteX0" fmla="*/ 0 w 3878179"/>
              <a:gd name="connsiteY0" fmla="*/ 0 h 1542673"/>
              <a:gd name="connsiteX1" fmla="*/ 3878179 w 3878179"/>
              <a:gd name="connsiteY1" fmla="*/ 0 h 1542673"/>
              <a:gd name="connsiteX2" fmla="*/ 3878179 w 3878179"/>
              <a:gd name="connsiteY2" fmla="*/ 1542673 h 1542673"/>
              <a:gd name="connsiteX3" fmla="*/ 0 w 3878179"/>
              <a:gd name="connsiteY3" fmla="*/ 1542673 h 1542673"/>
              <a:gd name="connsiteX4" fmla="*/ 0 w 3878179"/>
              <a:gd name="connsiteY4" fmla="*/ 0 h 154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8179" h="1542673">
                <a:moveTo>
                  <a:pt x="0" y="0"/>
                </a:moveTo>
                <a:lnTo>
                  <a:pt x="3878179" y="0"/>
                </a:lnTo>
                <a:lnTo>
                  <a:pt x="3878179" y="1542673"/>
                </a:lnTo>
                <a:lnTo>
                  <a:pt x="0" y="15426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266" tIns="163266" rIns="163266" bIns="163266" numCol="1" spcCol="1270" anchor="ctr" anchorCtr="0">
            <a:noAutofit/>
          </a:bodyPr>
          <a:lstStyle/>
          <a:p>
            <a:pPr lvl="0" defTabSz="800100">
              <a:spcAft>
                <a:spcPct val="35000"/>
              </a:spcAft>
            </a:pPr>
            <a:r>
              <a:rPr lang="en-US" dirty="0"/>
              <a:t>Truncated-Gumbel &amp; Multivariate-Calibrate word</a:t>
            </a:r>
            <a:r>
              <a:rPr lang="en-DE"/>
              <a:t>–</a:t>
            </a:r>
            <a:r>
              <a:rPr lang="en-US" dirty="0"/>
              <a:t>level DP </a:t>
            </a:r>
            <a:r>
              <a:rPr lang="en-US" kern="1200" dirty="0"/>
              <a:t>mechanism are chosen and 6 datasets are with this mechanism is created.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6FD07EE-E27C-5B8D-F13E-F73D5E3C56C7}"/>
              </a:ext>
            </a:extLst>
          </p:cNvPr>
          <p:cNvSpPr/>
          <p:nvPr/>
        </p:nvSpPr>
        <p:spPr>
          <a:xfrm>
            <a:off x="6197602" y="2910076"/>
            <a:ext cx="5659967" cy="1542673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3D20BB3-50A9-06A2-0810-E01E71536FB3}"/>
              </a:ext>
            </a:extLst>
          </p:cNvPr>
          <p:cNvSpPr/>
          <p:nvPr/>
        </p:nvSpPr>
        <p:spPr>
          <a:xfrm>
            <a:off x="6664260" y="3257178"/>
            <a:ext cx="848470" cy="848470"/>
          </a:xfrm>
          <a:prstGeom prst="rect">
            <a:avLst/>
          </a:prstGeom>
          <a:blipFill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E8D73DE-D493-B004-4C89-EF8C2556F363}"/>
              </a:ext>
            </a:extLst>
          </p:cNvPr>
          <p:cNvSpPr/>
          <p:nvPr/>
        </p:nvSpPr>
        <p:spPr>
          <a:xfrm>
            <a:off x="7979389" y="2910076"/>
            <a:ext cx="3878179" cy="1542673"/>
          </a:xfrm>
          <a:custGeom>
            <a:avLst/>
            <a:gdLst>
              <a:gd name="connsiteX0" fmla="*/ 0 w 3878179"/>
              <a:gd name="connsiteY0" fmla="*/ 0 h 1542673"/>
              <a:gd name="connsiteX1" fmla="*/ 3878179 w 3878179"/>
              <a:gd name="connsiteY1" fmla="*/ 0 h 1542673"/>
              <a:gd name="connsiteX2" fmla="*/ 3878179 w 3878179"/>
              <a:gd name="connsiteY2" fmla="*/ 1542673 h 1542673"/>
              <a:gd name="connsiteX3" fmla="*/ 0 w 3878179"/>
              <a:gd name="connsiteY3" fmla="*/ 1542673 h 1542673"/>
              <a:gd name="connsiteX4" fmla="*/ 0 w 3878179"/>
              <a:gd name="connsiteY4" fmla="*/ 0 h 154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8179" h="1542673">
                <a:moveTo>
                  <a:pt x="0" y="0"/>
                </a:moveTo>
                <a:lnTo>
                  <a:pt x="3878179" y="0"/>
                </a:lnTo>
                <a:lnTo>
                  <a:pt x="3878179" y="1542673"/>
                </a:lnTo>
                <a:lnTo>
                  <a:pt x="0" y="15426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266" tIns="163266" rIns="163266" bIns="163266" numCol="1" spcCol="1270" anchor="ctr" anchorCtr="0">
            <a:noAutofit/>
          </a:bodyPr>
          <a:lstStyle/>
          <a:p>
            <a:pPr marL="0" lvl="0" indent="0" algn="l" defTabSz="8001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Dataset consists of original text and the obfuscated text.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D12460E-60FC-6C73-3A8B-45E9D052F4A4}"/>
              </a:ext>
            </a:extLst>
          </p:cNvPr>
          <p:cNvSpPr/>
          <p:nvPr/>
        </p:nvSpPr>
        <p:spPr>
          <a:xfrm>
            <a:off x="6197602" y="4838418"/>
            <a:ext cx="5659967" cy="1542673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2" name="Rectangle 21" descr="Playing Cards">
            <a:extLst>
              <a:ext uri="{FF2B5EF4-FFF2-40B4-BE49-F238E27FC236}">
                <a16:creationId xmlns:a16="http://schemas.microsoft.com/office/drawing/2014/main" id="{5610F33E-3DA8-0D7F-E66F-104B3762F275}"/>
              </a:ext>
            </a:extLst>
          </p:cNvPr>
          <p:cNvSpPr/>
          <p:nvPr/>
        </p:nvSpPr>
        <p:spPr>
          <a:xfrm>
            <a:off x="6664260" y="5185519"/>
            <a:ext cx="848470" cy="848470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ADC9768-5107-32CA-F78C-9B1FB9DBBA50}"/>
              </a:ext>
            </a:extLst>
          </p:cNvPr>
          <p:cNvSpPr/>
          <p:nvPr/>
        </p:nvSpPr>
        <p:spPr>
          <a:xfrm>
            <a:off x="7979389" y="4838418"/>
            <a:ext cx="3878179" cy="1542673"/>
          </a:xfrm>
          <a:custGeom>
            <a:avLst/>
            <a:gdLst>
              <a:gd name="connsiteX0" fmla="*/ 0 w 3878179"/>
              <a:gd name="connsiteY0" fmla="*/ 0 h 1542673"/>
              <a:gd name="connsiteX1" fmla="*/ 3878179 w 3878179"/>
              <a:gd name="connsiteY1" fmla="*/ 0 h 1542673"/>
              <a:gd name="connsiteX2" fmla="*/ 3878179 w 3878179"/>
              <a:gd name="connsiteY2" fmla="*/ 1542673 h 1542673"/>
              <a:gd name="connsiteX3" fmla="*/ 0 w 3878179"/>
              <a:gd name="connsiteY3" fmla="*/ 1542673 h 1542673"/>
              <a:gd name="connsiteX4" fmla="*/ 0 w 3878179"/>
              <a:gd name="connsiteY4" fmla="*/ 0 h 154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8179" h="1542673">
                <a:moveTo>
                  <a:pt x="0" y="0"/>
                </a:moveTo>
                <a:lnTo>
                  <a:pt x="3878179" y="0"/>
                </a:lnTo>
                <a:lnTo>
                  <a:pt x="3878179" y="1542673"/>
                </a:lnTo>
                <a:lnTo>
                  <a:pt x="0" y="15426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266" tIns="163266" rIns="163266" bIns="163266" numCol="1" spcCol="1270" anchor="ctr" anchorCtr="0">
            <a:noAutofit/>
          </a:bodyPr>
          <a:lstStyle/>
          <a:p>
            <a:pPr marL="0" lvl="0" indent="0" algn="l" defTabSz="8001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Different adversary NLP models will be trained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5912BC-B00E-D995-90F6-609A6FA66F0C}"/>
              </a:ext>
            </a:extLst>
          </p:cNvPr>
          <p:cNvSpPr txBox="1"/>
          <p:nvPr/>
        </p:nvSpPr>
        <p:spPr>
          <a:xfrm>
            <a:off x="664214" y="2046466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Wikipedia</a:t>
            </a:r>
            <a:endParaRPr lang="en-GB" sz="1400" dirty="0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B95535-5EE9-08F8-07CD-6889F9301CE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27299" y="1489218"/>
            <a:ext cx="624822" cy="624822"/>
          </a:xfrm>
          <a:prstGeom prst="rect">
            <a:avLst/>
          </a:prstGeom>
          <a:blipFill rotWithShape="1">
            <a:blip r:embed="rId7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C4A82C-BF97-456E-D86B-486209F157E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534029" y="2023197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DP </a:t>
            </a:r>
            <a:r>
              <a:rPr lang="de-DE" sz="1400" dirty="0" err="1">
                <a:latin typeface="Arial" pitchFamily="34" charset="0"/>
              </a:rPr>
              <a:t>Mechanism</a:t>
            </a:r>
            <a:endParaRPr lang="en-GB" sz="1400" dirty="0">
              <a:latin typeface="Arial" pitchFamily="34" charset="0"/>
            </a:endParaRPr>
          </a:p>
        </p:txBody>
      </p:sp>
      <p:cxnSp>
        <p:nvCxnSpPr>
          <p:cNvPr id="12" name="Gerade Verbindung mit Pfeil 43">
            <a:extLst>
              <a:ext uri="{FF2B5EF4-FFF2-40B4-BE49-F238E27FC236}">
                <a16:creationId xmlns:a16="http://schemas.microsoft.com/office/drawing/2014/main" id="{93357B57-9B95-DEB0-D520-CE228C972EF8}"/>
              </a:ext>
            </a:extLst>
          </p:cNvPr>
          <p:cNvCxnSpPr>
            <a:cxnSpLocks/>
            <a:stCxn id="39" idx="3"/>
            <a:endCxn id="9" idx="1"/>
          </p:cNvCxnSpPr>
          <p:nvPr/>
        </p:nvCxnSpPr>
        <p:spPr bwMode="auto">
          <a:xfrm>
            <a:off x="1688433" y="1801629"/>
            <a:ext cx="123886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43">
            <a:extLst>
              <a:ext uri="{FF2B5EF4-FFF2-40B4-BE49-F238E27FC236}">
                <a16:creationId xmlns:a16="http://schemas.microsoft.com/office/drawing/2014/main" id="{320E7DCD-D73D-D84A-EE3B-D64577B0778A}"/>
              </a:ext>
            </a:extLst>
          </p:cNvPr>
          <p:cNvCxnSpPr>
            <a:cxnSpLocks/>
            <a:stCxn id="9" idx="3"/>
            <a:endCxn id="40" idx="1"/>
          </p:cNvCxnSpPr>
          <p:nvPr/>
        </p:nvCxnSpPr>
        <p:spPr bwMode="auto">
          <a:xfrm>
            <a:off x="3552121" y="1801629"/>
            <a:ext cx="1310211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D92BB7-4509-B4A6-2F99-2987A7977DC3}"/>
              </a:ext>
            </a:extLst>
          </p:cNvPr>
          <p:cNvSpPr txBox="1"/>
          <p:nvPr/>
        </p:nvSpPr>
        <p:spPr>
          <a:xfrm>
            <a:off x="4392972" y="2032379"/>
            <a:ext cx="141136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Obfuscated</a:t>
            </a:r>
          </a:p>
          <a:p>
            <a:pPr algn="ctr"/>
            <a:r>
              <a:rPr lang="en-GB" sz="1400" b="0" i="0" dirty="0">
                <a:solidFill>
                  <a:schemeClr val="tx1"/>
                </a:solidFill>
                <a:effectLst/>
                <a:latin typeface="+mj-lt"/>
              </a:rPr>
              <a:t>Wikipedia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Eingekerbter Richtungspfeil 45">
            <a:extLst>
              <a:ext uri="{FF2B5EF4-FFF2-40B4-BE49-F238E27FC236}">
                <a16:creationId xmlns:a16="http://schemas.microsoft.com/office/drawing/2014/main" id="{431B1F8F-78C2-2C09-B04E-81B2DEE5E18F}"/>
              </a:ext>
            </a:extLst>
          </p:cNvPr>
          <p:cNvSpPr/>
          <p:nvPr/>
        </p:nvSpPr>
        <p:spPr bwMode="auto">
          <a:xfrm>
            <a:off x="757407" y="3413705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38" name="Eingekerbter Richtungspfeil 45">
            <a:extLst>
              <a:ext uri="{FF2B5EF4-FFF2-40B4-BE49-F238E27FC236}">
                <a16:creationId xmlns:a16="http://schemas.microsoft.com/office/drawing/2014/main" id="{B3AD9948-6BE4-B002-8CB8-8FDE81BCA362}"/>
              </a:ext>
            </a:extLst>
          </p:cNvPr>
          <p:cNvSpPr/>
          <p:nvPr/>
        </p:nvSpPr>
        <p:spPr bwMode="auto">
          <a:xfrm>
            <a:off x="2067585" y="3413705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87395C8-E5E4-FF9B-1D5F-1971114D7F54}"/>
              </a:ext>
            </a:extLst>
          </p:cNvPr>
          <p:cNvSpPr/>
          <p:nvPr/>
        </p:nvSpPr>
        <p:spPr>
          <a:xfrm>
            <a:off x="1206283" y="1556792"/>
            <a:ext cx="482150" cy="489674"/>
          </a:xfrm>
          <a:prstGeom prst="rect">
            <a:avLst/>
          </a:prstGeom>
          <a:blipFill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6B182E-4C25-A4BD-5C0F-1902690708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2332" y="1556792"/>
            <a:ext cx="489674" cy="489674"/>
          </a:xfrm>
          <a:prstGeom prst="rect">
            <a:avLst/>
          </a:prstGeom>
        </p:spPr>
      </p:pic>
      <p:sp>
        <p:nvSpPr>
          <p:cNvPr id="50" name="Eingekerbter Richtungspfeil 45">
            <a:extLst>
              <a:ext uri="{FF2B5EF4-FFF2-40B4-BE49-F238E27FC236}">
                <a16:creationId xmlns:a16="http://schemas.microsoft.com/office/drawing/2014/main" id="{4FA28D80-89ED-8908-8A67-F827CB037349}"/>
              </a:ext>
            </a:extLst>
          </p:cNvPr>
          <p:cNvSpPr/>
          <p:nvPr/>
        </p:nvSpPr>
        <p:spPr bwMode="auto">
          <a:xfrm>
            <a:off x="757407" y="3603664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51" name="Eingekerbter Richtungspfeil 45">
            <a:extLst>
              <a:ext uri="{FF2B5EF4-FFF2-40B4-BE49-F238E27FC236}">
                <a16:creationId xmlns:a16="http://schemas.microsoft.com/office/drawing/2014/main" id="{912F231D-5EF4-EFB1-709C-4C56DAB85BC8}"/>
              </a:ext>
            </a:extLst>
          </p:cNvPr>
          <p:cNvSpPr/>
          <p:nvPr/>
        </p:nvSpPr>
        <p:spPr bwMode="auto">
          <a:xfrm>
            <a:off x="2067585" y="3603664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</a:t>
            </a:r>
          </a:p>
        </p:txBody>
      </p:sp>
      <p:sp>
        <p:nvSpPr>
          <p:cNvPr id="58" name="Eingekerbter Richtungspfeil 45">
            <a:extLst>
              <a:ext uri="{FF2B5EF4-FFF2-40B4-BE49-F238E27FC236}">
                <a16:creationId xmlns:a16="http://schemas.microsoft.com/office/drawing/2014/main" id="{39B9D57C-FA9F-5FEB-C579-BD7728ABCCCC}"/>
              </a:ext>
            </a:extLst>
          </p:cNvPr>
          <p:cNvSpPr/>
          <p:nvPr/>
        </p:nvSpPr>
        <p:spPr bwMode="auto">
          <a:xfrm>
            <a:off x="757407" y="3786815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59" name="Eingekerbter Richtungspfeil 45">
            <a:extLst>
              <a:ext uri="{FF2B5EF4-FFF2-40B4-BE49-F238E27FC236}">
                <a16:creationId xmlns:a16="http://schemas.microsoft.com/office/drawing/2014/main" id="{AEE46284-FD9B-C054-E493-7272C3371FA8}"/>
              </a:ext>
            </a:extLst>
          </p:cNvPr>
          <p:cNvSpPr/>
          <p:nvPr/>
        </p:nvSpPr>
        <p:spPr bwMode="auto">
          <a:xfrm>
            <a:off x="2067585" y="3786815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</a:t>
            </a:r>
          </a:p>
        </p:txBody>
      </p:sp>
      <p:sp>
        <p:nvSpPr>
          <p:cNvPr id="62" name="Eingekerbter Richtungspfeil 45">
            <a:extLst>
              <a:ext uri="{FF2B5EF4-FFF2-40B4-BE49-F238E27FC236}">
                <a16:creationId xmlns:a16="http://schemas.microsoft.com/office/drawing/2014/main" id="{1A25AD37-9E69-99FD-C88D-F9BA2902F17F}"/>
              </a:ext>
            </a:extLst>
          </p:cNvPr>
          <p:cNvSpPr/>
          <p:nvPr/>
        </p:nvSpPr>
        <p:spPr bwMode="auto">
          <a:xfrm>
            <a:off x="757407" y="3976774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63" name="Eingekerbter Richtungspfeil 45">
            <a:extLst>
              <a:ext uri="{FF2B5EF4-FFF2-40B4-BE49-F238E27FC236}">
                <a16:creationId xmlns:a16="http://schemas.microsoft.com/office/drawing/2014/main" id="{A15F3BF7-B4A9-7602-7A24-21E05BB05FF6}"/>
              </a:ext>
            </a:extLst>
          </p:cNvPr>
          <p:cNvSpPr/>
          <p:nvPr/>
        </p:nvSpPr>
        <p:spPr bwMode="auto">
          <a:xfrm>
            <a:off x="2067585" y="3976774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E36A312-043D-DCE0-F0F2-FBEA880A1AF8}"/>
              </a:ext>
            </a:extLst>
          </p:cNvPr>
          <p:cNvSpPr txBox="1"/>
          <p:nvPr/>
        </p:nvSpPr>
        <p:spPr>
          <a:xfrm>
            <a:off x="676247" y="3082919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i="1" dirty="0">
                <a:latin typeface="Arial" pitchFamily="34" charset="0"/>
              </a:rPr>
              <a:t>Dataset (</a:t>
            </a:r>
            <a:r>
              <a:rPr lang="de-DE" sz="1400" b="1" i="1" dirty="0" err="1">
                <a:latin typeface="Arial" pitchFamily="34" charset="0"/>
              </a:rPr>
              <a:t>csv</a:t>
            </a:r>
            <a:r>
              <a:rPr lang="de-DE" sz="1400" b="1" i="1" dirty="0">
                <a:latin typeface="Arial" pitchFamily="34" charset="0"/>
              </a:rPr>
              <a:t>):</a:t>
            </a:r>
            <a:endParaRPr lang="en-GB" sz="1400" b="1" i="1" dirty="0">
              <a:latin typeface="Arial" pitchFamily="34" charset="0"/>
            </a:endParaRPr>
          </a:p>
        </p:txBody>
      </p:sp>
      <p:sp>
        <p:nvSpPr>
          <p:cNvPr id="13" name="Ribbon: Curved and Tilted Up 12">
            <a:extLst>
              <a:ext uri="{FF2B5EF4-FFF2-40B4-BE49-F238E27FC236}">
                <a16:creationId xmlns:a16="http://schemas.microsoft.com/office/drawing/2014/main" id="{FF4D3162-698B-7F7A-AA28-85AB42431BFB}"/>
              </a:ext>
            </a:extLst>
          </p:cNvPr>
          <p:cNvSpPr/>
          <p:nvPr/>
        </p:nvSpPr>
        <p:spPr bwMode="auto">
          <a:xfrm>
            <a:off x="4511824" y="1118122"/>
            <a:ext cx="1093961" cy="532225"/>
          </a:xfrm>
          <a:prstGeom prst="ellipseRibbon2">
            <a:avLst>
              <a:gd name="adj1" fmla="val 25000"/>
              <a:gd name="adj2" fmla="val 69549"/>
              <a:gd name="adj3" fmla="val 10633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i="1" dirty="0">
                <a:solidFill>
                  <a:schemeClr val="tx1"/>
                </a:solidFill>
                <a:cs typeface="Arial" pitchFamily="34" charset="0"/>
              </a:rPr>
              <a:t>Shadow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i="1" dirty="0">
                <a:solidFill>
                  <a:schemeClr val="tx1"/>
                </a:solidFill>
                <a:cs typeface="Arial" pitchFamily="34" charset="0"/>
              </a:rPr>
              <a:t>Corpus</a:t>
            </a:r>
            <a:endParaRPr lang="en-GB" sz="1100" b="1" i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31951EC-5F88-9405-6079-4D786748D122}"/>
              </a:ext>
            </a:extLst>
          </p:cNvPr>
          <p:cNvSpPr txBox="1"/>
          <p:nvPr/>
        </p:nvSpPr>
        <p:spPr>
          <a:xfrm>
            <a:off x="3501546" y="1490783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Output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30B453F-E240-38A7-134D-8D0E4318F8F3}"/>
              </a:ext>
            </a:extLst>
          </p:cNvPr>
          <p:cNvSpPr txBox="1"/>
          <p:nvPr/>
        </p:nvSpPr>
        <p:spPr>
          <a:xfrm>
            <a:off x="1959783" y="1523926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680E0797-618C-8832-944F-93454125F0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86233" y="5109948"/>
            <a:ext cx="687111" cy="687111"/>
          </a:xfrm>
          <a:prstGeom prst="rect">
            <a:avLst/>
          </a:prstGeom>
        </p:spPr>
      </p:pic>
      <p:cxnSp>
        <p:nvCxnSpPr>
          <p:cNvPr id="96" name="Gerade Verbindung mit Pfeil 43">
            <a:extLst>
              <a:ext uri="{FF2B5EF4-FFF2-40B4-BE49-F238E27FC236}">
                <a16:creationId xmlns:a16="http://schemas.microsoft.com/office/drawing/2014/main" id="{CDBD683B-0AA7-911A-4295-C7B46D72A719}"/>
              </a:ext>
            </a:extLst>
          </p:cNvPr>
          <p:cNvCxnSpPr>
            <a:cxnSpLocks/>
            <a:stCxn id="97" idx="1"/>
            <a:endCxn id="95" idx="3"/>
          </p:cNvCxnSpPr>
          <p:nvPr/>
        </p:nvCxnSpPr>
        <p:spPr bwMode="auto">
          <a:xfrm flipH="1" flipV="1">
            <a:off x="4473344" y="5453504"/>
            <a:ext cx="689537" cy="53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7" name="Picture 96">
            <a:extLst>
              <a:ext uri="{FF2B5EF4-FFF2-40B4-BE49-F238E27FC236}">
                <a16:creationId xmlns:a16="http://schemas.microsoft.com/office/drawing/2014/main" id="{8799698F-F221-2717-3326-C5F9BC116C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2881" y="5225474"/>
            <a:ext cx="466836" cy="466836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0E1C75ED-985F-9CF4-CB26-EFB589D35C3F}"/>
              </a:ext>
            </a:extLst>
          </p:cNvPr>
          <p:cNvSpPr txBox="1">
            <a:spLocks/>
          </p:cNvSpPr>
          <p:nvPr/>
        </p:nvSpPr>
        <p:spPr>
          <a:xfrm>
            <a:off x="4571760" y="5181064"/>
            <a:ext cx="625331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Feed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979CB4-B1F5-D3A2-A5CC-A4D5DC95035D}"/>
              </a:ext>
            </a:extLst>
          </p:cNvPr>
          <p:cNvSpPr txBox="1">
            <a:spLocks/>
          </p:cNvSpPr>
          <p:nvPr/>
        </p:nvSpPr>
        <p:spPr>
          <a:xfrm>
            <a:off x="3130311" y="5181064"/>
            <a:ext cx="73965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Predict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17CE1FC-90C1-6791-C6EB-AF93E6555147}"/>
              </a:ext>
            </a:extLst>
          </p:cNvPr>
          <p:cNvSpPr txBox="1">
            <a:spLocks/>
          </p:cNvSpPr>
          <p:nvPr/>
        </p:nvSpPr>
        <p:spPr>
          <a:xfrm>
            <a:off x="4678457" y="4798313"/>
            <a:ext cx="1345535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Obfuscated</a:t>
            </a:r>
          </a:p>
          <a:p>
            <a:pPr algn="ctr"/>
            <a:r>
              <a:rPr lang="en-GB" sz="1100" b="0" i="0" dirty="0">
                <a:solidFill>
                  <a:schemeClr val="tx1"/>
                </a:solidFill>
                <a:effectLst/>
                <a:latin typeface="+mj-lt"/>
              </a:rPr>
              <a:t>Wikipedia</a:t>
            </a:r>
            <a:endParaRPr lang="en-GB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D4F8309-CBB2-F0A5-8F90-FAB27EFD6288}"/>
              </a:ext>
            </a:extLst>
          </p:cNvPr>
          <p:cNvSpPr txBox="1">
            <a:spLocks/>
          </p:cNvSpPr>
          <p:nvPr/>
        </p:nvSpPr>
        <p:spPr>
          <a:xfrm>
            <a:off x="3786232" y="4872280"/>
            <a:ext cx="64885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b="0" i="0" dirty="0">
                <a:solidFill>
                  <a:schemeClr val="tx1"/>
                </a:solidFill>
                <a:effectLst/>
                <a:latin typeface="+mj-lt"/>
              </a:rPr>
              <a:t>Model</a:t>
            </a:r>
            <a:endParaRPr lang="en-GB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2942E07F-1A68-9544-50F6-635FBD059AD8}"/>
              </a:ext>
            </a:extLst>
          </p:cNvPr>
          <p:cNvSpPr>
            <a:spLocks/>
          </p:cNvSpPr>
          <p:nvPr/>
        </p:nvSpPr>
        <p:spPr>
          <a:xfrm>
            <a:off x="2327121" y="4792781"/>
            <a:ext cx="459663" cy="422225"/>
          </a:xfrm>
          <a:prstGeom prst="rect">
            <a:avLst/>
          </a:prstGeom>
          <a:blipFill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sz="140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7D6B67D-FDB1-52C7-DBE2-B6AE4E277CB5}"/>
              </a:ext>
            </a:extLst>
          </p:cNvPr>
          <p:cNvSpPr txBox="1">
            <a:spLocks/>
          </p:cNvSpPr>
          <p:nvPr/>
        </p:nvSpPr>
        <p:spPr>
          <a:xfrm>
            <a:off x="2066164" y="4366255"/>
            <a:ext cx="99439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Arial" pitchFamily="34" charset="0"/>
              </a:rPr>
              <a:t>Wikipedia (Label)</a:t>
            </a:r>
            <a:endParaRPr lang="en-GB" sz="1100" dirty="0">
              <a:latin typeface="Arial" pitchFamily="34" charset="0"/>
            </a:endParaRPr>
          </a:p>
        </p:txBody>
      </p:sp>
      <p:pic>
        <p:nvPicPr>
          <p:cNvPr id="104" name="Graphic 103" descr="Document with solid fill">
            <a:extLst>
              <a:ext uri="{FF2B5EF4-FFF2-40B4-BE49-F238E27FC236}">
                <a16:creationId xmlns:a16="http://schemas.microsoft.com/office/drawing/2014/main" id="{73A760F3-BE5A-113C-21D3-ED6CA987518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70148" y="5668279"/>
            <a:ext cx="576973" cy="576973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629DB297-5247-A3F3-3352-8FB8B503CB04}"/>
              </a:ext>
            </a:extLst>
          </p:cNvPr>
          <p:cNvSpPr txBox="1">
            <a:spLocks/>
          </p:cNvSpPr>
          <p:nvPr/>
        </p:nvSpPr>
        <p:spPr>
          <a:xfrm>
            <a:off x="742324" y="5316421"/>
            <a:ext cx="73965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Loss()</a:t>
            </a:r>
          </a:p>
        </p:txBody>
      </p:sp>
      <p:cxnSp>
        <p:nvCxnSpPr>
          <p:cNvPr id="106" name="Connector: Elbow 105">
            <a:extLst>
              <a:ext uri="{FF2B5EF4-FFF2-40B4-BE49-F238E27FC236}">
                <a16:creationId xmlns:a16="http://schemas.microsoft.com/office/drawing/2014/main" id="{09149F68-7330-AB31-FD24-5DD763DC4786}"/>
              </a:ext>
            </a:extLst>
          </p:cNvPr>
          <p:cNvCxnSpPr>
            <a:cxnSpLocks/>
            <a:stCxn id="95" idx="1"/>
            <a:endCxn id="104" idx="3"/>
          </p:cNvCxnSpPr>
          <p:nvPr/>
        </p:nvCxnSpPr>
        <p:spPr bwMode="auto">
          <a:xfrm rot="10800000" flipV="1">
            <a:off x="2847121" y="5453504"/>
            <a:ext cx="939112" cy="50326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7" name="Connector: Curved 106">
            <a:extLst>
              <a:ext uri="{FF2B5EF4-FFF2-40B4-BE49-F238E27FC236}">
                <a16:creationId xmlns:a16="http://schemas.microsoft.com/office/drawing/2014/main" id="{4DC5AE92-1598-D0E1-3D0C-3BB37F5B6A70}"/>
              </a:ext>
            </a:extLst>
          </p:cNvPr>
          <p:cNvCxnSpPr>
            <a:cxnSpLocks/>
            <a:stCxn id="105" idx="2"/>
            <a:endCxn id="95" idx="2"/>
          </p:cNvCxnSpPr>
          <p:nvPr/>
        </p:nvCxnSpPr>
        <p:spPr bwMode="auto">
          <a:xfrm rot="16200000" flipH="1">
            <a:off x="2511456" y="4178726"/>
            <a:ext cx="219028" cy="3017638"/>
          </a:xfrm>
          <a:prstGeom prst="curvedConnector3">
            <a:avLst>
              <a:gd name="adj1" fmla="val 367732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E686BC2F-58F9-4AE0-D688-74488B7CB6CD}"/>
              </a:ext>
            </a:extLst>
          </p:cNvPr>
          <p:cNvSpPr txBox="1">
            <a:spLocks/>
          </p:cNvSpPr>
          <p:nvPr/>
        </p:nvSpPr>
        <p:spPr>
          <a:xfrm>
            <a:off x="3649565" y="6038286"/>
            <a:ext cx="960446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Update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weights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27E5AF1-8240-9FC1-1FDB-81AA19148CA3}"/>
              </a:ext>
            </a:extLst>
          </p:cNvPr>
          <p:cNvSpPr txBox="1">
            <a:spLocks/>
          </p:cNvSpPr>
          <p:nvPr/>
        </p:nvSpPr>
        <p:spPr>
          <a:xfrm>
            <a:off x="2084525" y="5479121"/>
            <a:ext cx="952562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Prediction</a:t>
            </a:r>
          </a:p>
        </p:txBody>
      </p:sp>
      <p:cxnSp>
        <p:nvCxnSpPr>
          <p:cNvPr id="110" name="Connector: Elbow 109">
            <a:extLst>
              <a:ext uri="{FF2B5EF4-FFF2-40B4-BE49-F238E27FC236}">
                <a16:creationId xmlns:a16="http://schemas.microsoft.com/office/drawing/2014/main" id="{76BA0A0E-D366-AE81-A965-0CBA24EADF04}"/>
              </a:ext>
            </a:extLst>
          </p:cNvPr>
          <p:cNvCxnSpPr>
            <a:cxnSpLocks/>
            <a:stCxn id="102" idx="1"/>
            <a:endCxn id="105" idx="3"/>
          </p:cNvCxnSpPr>
          <p:nvPr/>
        </p:nvCxnSpPr>
        <p:spPr bwMode="auto">
          <a:xfrm rot="10800000" flipV="1">
            <a:off x="1481979" y="5003894"/>
            <a:ext cx="845143" cy="44333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1" name="Connector: Elbow 110">
            <a:extLst>
              <a:ext uri="{FF2B5EF4-FFF2-40B4-BE49-F238E27FC236}">
                <a16:creationId xmlns:a16="http://schemas.microsoft.com/office/drawing/2014/main" id="{0E5DDC31-991C-8CCD-A794-D35159546924}"/>
              </a:ext>
            </a:extLst>
          </p:cNvPr>
          <p:cNvCxnSpPr>
            <a:cxnSpLocks/>
            <a:stCxn id="104" idx="1"/>
            <a:endCxn id="105" idx="3"/>
          </p:cNvCxnSpPr>
          <p:nvPr/>
        </p:nvCxnSpPr>
        <p:spPr bwMode="auto">
          <a:xfrm rot="10800000">
            <a:off x="1481978" y="5447226"/>
            <a:ext cx="788170" cy="509540"/>
          </a:xfrm>
          <a:prstGeom prst="bentConnector3">
            <a:avLst>
              <a:gd name="adj1" fmla="val 46217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116B6FAF-2EC4-3BD4-3CF8-6248ECA2A2B2}"/>
              </a:ext>
            </a:extLst>
          </p:cNvPr>
          <p:cNvSpPr txBox="1"/>
          <p:nvPr/>
        </p:nvSpPr>
        <p:spPr>
          <a:xfrm>
            <a:off x="7912302" y="3971820"/>
            <a:ext cx="2811680" cy="276999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</a:t>
            </a:r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ifferentially </a:t>
            </a:r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</a:t>
            </a:r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rivate = Obfuscated </a:t>
            </a:r>
            <a:endParaRPr lang="en-GB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D8478FA-E829-82CE-4936-9B691F0B7062}"/>
              </a:ext>
            </a:extLst>
          </p:cNvPr>
          <p:cNvSpPr txBox="1"/>
          <p:nvPr/>
        </p:nvSpPr>
        <p:spPr>
          <a:xfrm>
            <a:off x="7646908" y="2483100"/>
            <a:ext cx="3472551" cy="4616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Shadow Corpus: A dataset that mirrors the characteristics of the main corpus </a:t>
            </a:r>
            <a:r>
              <a:rPr lang="en-US" sz="12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71899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/>
      <p:bldP spid="17" grpId="0" animBg="1"/>
      <p:bldP spid="18" grpId="0" animBg="1"/>
      <p:bldP spid="19" grpId="0"/>
      <p:bldP spid="21" grpId="0" animBg="1"/>
      <p:bldP spid="22" grpId="0" animBg="1"/>
      <p:bldP spid="23" grpId="0"/>
      <p:bldP spid="7" grpId="0"/>
      <p:bldP spid="9" grpId="0" animBg="1"/>
      <p:bldP spid="10" grpId="0"/>
      <p:bldP spid="20" grpId="0"/>
      <p:bldP spid="37" grpId="0" animBg="1"/>
      <p:bldP spid="38" grpId="0" animBg="1"/>
      <p:bldP spid="39" grpId="0" animBg="1"/>
      <p:bldP spid="50" grpId="0" animBg="1"/>
      <p:bldP spid="51" grpId="0" animBg="1"/>
      <p:bldP spid="58" grpId="0" animBg="1"/>
      <p:bldP spid="59" grpId="0" animBg="1"/>
      <p:bldP spid="62" grpId="0" animBg="1"/>
      <p:bldP spid="63" grpId="0" animBg="1"/>
      <p:bldP spid="66" grpId="0"/>
      <p:bldP spid="13" grpId="0" animBg="1"/>
      <p:bldP spid="93" grpId="0"/>
      <p:bldP spid="94" grpId="0"/>
      <p:bldP spid="98" grpId="0"/>
      <p:bldP spid="99" grpId="0"/>
      <p:bldP spid="100" grpId="0"/>
      <p:bldP spid="101" grpId="0"/>
      <p:bldP spid="102" grpId="0" animBg="1"/>
      <p:bldP spid="103" grpId="0"/>
      <p:bldP spid="105" grpId="0"/>
      <p:bldP spid="108" grpId="0"/>
      <p:bldP spid="109" grpId="0"/>
      <p:bldP spid="113" grpId="0"/>
      <p:bldP spid="11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96B2F7-8253-C378-F6C5-40BE11DD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Model Train Phase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52</a:t>
            </a:fld>
            <a:endParaRPr lang="de-DE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5621A4E9-3D21-6A54-551D-E04D5FC1EFF6}"/>
              </a:ext>
            </a:extLst>
          </p:cNvPr>
          <p:cNvGraphicFramePr/>
          <p:nvPr/>
        </p:nvGraphicFramePr>
        <p:xfrm>
          <a:off x="6197602" y="981076"/>
          <a:ext cx="5659967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6746E45-02BB-45BB-DEEF-64F20FAB30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1301" y="4341949"/>
            <a:ext cx="720725" cy="720725"/>
          </a:xfrm>
          <a:prstGeom prst="rect">
            <a:avLst/>
          </a:prstGeom>
        </p:spPr>
      </p:pic>
      <p:cxnSp>
        <p:nvCxnSpPr>
          <p:cNvPr id="28" name="Gerade Verbindung mit Pfeil 43">
            <a:extLst>
              <a:ext uri="{FF2B5EF4-FFF2-40B4-BE49-F238E27FC236}">
                <a16:creationId xmlns:a16="http://schemas.microsoft.com/office/drawing/2014/main" id="{7A1CFC57-BA7C-988B-C3B0-A79570FCFC02}"/>
              </a:ext>
            </a:extLst>
          </p:cNvPr>
          <p:cNvCxnSpPr>
            <a:cxnSpLocks/>
            <a:stCxn id="49" idx="3"/>
          </p:cNvCxnSpPr>
          <p:nvPr/>
        </p:nvCxnSpPr>
        <p:spPr bwMode="auto">
          <a:xfrm>
            <a:off x="2414154" y="3224669"/>
            <a:ext cx="377264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Gerade Verbindung mit Pfeil 43">
            <a:extLst>
              <a:ext uri="{FF2B5EF4-FFF2-40B4-BE49-F238E27FC236}">
                <a16:creationId xmlns:a16="http://schemas.microsoft.com/office/drawing/2014/main" id="{7E122BC0-D061-5ECD-4CD0-D0BF7473CEAD}"/>
              </a:ext>
            </a:extLst>
          </p:cNvPr>
          <p:cNvCxnSpPr>
            <a:cxnSpLocks/>
            <a:stCxn id="101" idx="3"/>
            <a:endCxn id="109" idx="1"/>
          </p:cNvCxnSpPr>
          <p:nvPr/>
        </p:nvCxnSpPr>
        <p:spPr bwMode="auto">
          <a:xfrm>
            <a:off x="3392759" y="3254071"/>
            <a:ext cx="39235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95E1E8F9-5517-5160-E46B-22870C4C38FB}"/>
              </a:ext>
            </a:extLst>
          </p:cNvPr>
          <p:cNvSpPr/>
          <p:nvPr/>
        </p:nvSpPr>
        <p:spPr>
          <a:xfrm>
            <a:off x="3800097" y="1404365"/>
            <a:ext cx="409441" cy="409441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59C344A-42D0-35C5-98DD-5C26EDBEAB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62269" y="1409040"/>
            <a:ext cx="409441" cy="409441"/>
          </a:xfrm>
          <a:prstGeom prst="rect">
            <a:avLst/>
          </a:prstGeom>
        </p:spPr>
      </p:pic>
      <p:cxnSp>
        <p:nvCxnSpPr>
          <p:cNvPr id="39" name="Gerade Verbindung mit Pfeil 43">
            <a:extLst>
              <a:ext uri="{FF2B5EF4-FFF2-40B4-BE49-F238E27FC236}">
                <a16:creationId xmlns:a16="http://schemas.microsoft.com/office/drawing/2014/main" id="{E805B9E0-1CCB-62EF-7A46-481C47DC1F81}"/>
              </a:ext>
            </a:extLst>
          </p:cNvPr>
          <p:cNvCxnSpPr>
            <a:cxnSpLocks/>
          </p:cNvCxnSpPr>
          <p:nvPr/>
        </p:nvCxnSpPr>
        <p:spPr bwMode="auto">
          <a:xfrm flipV="1">
            <a:off x="2381977" y="1611900"/>
            <a:ext cx="419708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43">
            <a:extLst>
              <a:ext uri="{FF2B5EF4-FFF2-40B4-BE49-F238E27FC236}">
                <a16:creationId xmlns:a16="http://schemas.microsoft.com/office/drawing/2014/main" id="{0F47C56B-5C0F-4740-4D1F-9FC686CCC621}"/>
              </a:ext>
            </a:extLst>
          </p:cNvPr>
          <p:cNvCxnSpPr>
            <a:cxnSpLocks/>
          </p:cNvCxnSpPr>
          <p:nvPr/>
        </p:nvCxnSpPr>
        <p:spPr bwMode="auto">
          <a:xfrm flipV="1">
            <a:off x="3321364" y="1609085"/>
            <a:ext cx="432615" cy="467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6FD85B67-5466-6CD9-4F43-5019270ADB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24480" y="2979832"/>
            <a:ext cx="489674" cy="489674"/>
          </a:xfrm>
          <a:prstGeom prst="rect">
            <a:avLst/>
          </a:prstGeom>
        </p:spPr>
      </p:pic>
      <p:cxnSp>
        <p:nvCxnSpPr>
          <p:cNvPr id="67" name="Gerade Verbindung mit Pfeil 43">
            <a:extLst>
              <a:ext uri="{FF2B5EF4-FFF2-40B4-BE49-F238E27FC236}">
                <a16:creationId xmlns:a16="http://schemas.microsoft.com/office/drawing/2014/main" id="{FFD5F066-8C55-7164-C009-8EDC05636305}"/>
              </a:ext>
            </a:extLst>
          </p:cNvPr>
          <p:cNvCxnSpPr>
            <a:cxnSpLocks/>
            <a:stCxn id="107" idx="1"/>
            <a:endCxn id="13" idx="3"/>
          </p:cNvCxnSpPr>
          <p:nvPr/>
        </p:nvCxnSpPr>
        <p:spPr bwMode="auto">
          <a:xfrm flipH="1">
            <a:off x="3432026" y="4702311"/>
            <a:ext cx="458685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Gerade Verbindung mit Pfeil 43">
            <a:extLst>
              <a:ext uri="{FF2B5EF4-FFF2-40B4-BE49-F238E27FC236}">
                <a16:creationId xmlns:a16="http://schemas.microsoft.com/office/drawing/2014/main" id="{BCFC8C29-575D-E6BD-1911-46232FEC98D7}"/>
              </a:ext>
            </a:extLst>
          </p:cNvPr>
          <p:cNvCxnSpPr>
            <a:cxnSpLocks/>
            <a:stCxn id="13" idx="1"/>
            <a:endCxn id="83" idx="3"/>
          </p:cNvCxnSpPr>
          <p:nvPr/>
        </p:nvCxnSpPr>
        <p:spPr bwMode="auto">
          <a:xfrm flipH="1">
            <a:off x="2406368" y="4702312"/>
            <a:ext cx="304933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id="{5AC81EEE-DAB7-E1F7-FFD6-33F8E8BA6D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16694" y="4457475"/>
            <a:ext cx="489674" cy="489674"/>
          </a:xfrm>
          <a:prstGeom prst="rect">
            <a:avLst/>
          </a:prstGeom>
        </p:spPr>
      </p:pic>
      <p:cxnSp>
        <p:nvCxnSpPr>
          <p:cNvPr id="91" name="Connector: Curved 90">
            <a:extLst>
              <a:ext uri="{FF2B5EF4-FFF2-40B4-BE49-F238E27FC236}">
                <a16:creationId xmlns:a16="http://schemas.microsoft.com/office/drawing/2014/main" id="{9D3DE000-F0E5-9E85-00A3-DA636C4F9AA3}"/>
              </a:ext>
            </a:extLst>
          </p:cNvPr>
          <p:cNvCxnSpPr>
            <a:cxnSpLocks/>
            <a:stCxn id="125" idx="1"/>
            <a:endCxn id="38" idx="1"/>
          </p:cNvCxnSpPr>
          <p:nvPr/>
        </p:nvCxnSpPr>
        <p:spPr bwMode="auto">
          <a:xfrm rot="10800000">
            <a:off x="1962270" y="1613761"/>
            <a:ext cx="17527" cy="4392712"/>
          </a:xfrm>
          <a:prstGeom prst="curvedConnector3">
            <a:avLst>
              <a:gd name="adj1" fmla="val 6445513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0E71813F-A079-0931-B54C-D6AC4256C1DC}"/>
              </a:ext>
            </a:extLst>
          </p:cNvPr>
          <p:cNvCxnSpPr>
            <a:cxnSpLocks/>
            <a:stCxn id="102" idx="2"/>
            <a:endCxn id="147" idx="0"/>
          </p:cNvCxnSpPr>
          <p:nvPr/>
        </p:nvCxnSpPr>
        <p:spPr bwMode="auto">
          <a:xfrm>
            <a:off x="3067978" y="1901792"/>
            <a:ext cx="6539" cy="3855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9F642764-3F86-576D-7B63-60CF7B8DBF38}"/>
              </a:ext>
            </a:extLst>
          </p:cNvPr>
          <p:cNvSpPr txBox="1"/>
          <p:nvPr/>
        </p:nvSpPr>
        <p:spPr>
          <a:xfrm>
            <a:off x="1381917" y="937844"/>
            <a:ext cx="138602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Private Text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360C10F6-01EE-B0EF-ED50-FE4AB86560F5}"/>
              </a:ext>
            </a:extLst>
          </p:cNvPr>
          <p:cNvSpPr/>
          <p:nvPr/>
        </p:nvSpPr>
        <p:spPr>
          <a:xfrm>
            <a:off x="2767937" y="2941660"/>
            <a:ext cx="624822" cy="624822"/>
          </a:xfrm>
          <a:prstGeom prst="rect">
            <a:avLst/>
          </a:prstGeom>
          <a:blipFill rotWithShape="1">
            <a:blip r:embed="rId11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376835B5-D94D-84E4-169D-D2B500BBF4F5}"/>
              </a:ext>
            </a:extLst>
          </p:cNvPr>
          <p:cNvSpPr/>
          <p:nvPr/>
        </p:nvSpPr>
        <p:spPr>
          <a:xfrm>
            <a:off x="2755567" y="1276970"/>
            <a:ext cx="624822" cy="624822"/>
          </a:xfrm>
          <a:prstGeom prst="rect">
            <a:avLst/>
          </a:prstGeom>
          <a:blipFill rotWithShape="1">
            <a:blip r:embed="rId11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37F1AD5-5402-5F0F-AB8F-467489B81F76}"/>
              </a:ext>
            </a:extLst>
          </p:cNvPr>
          <p:cNvSpPr txBox="1"/>
          <p:nvPr/>
        </p:nvSpPr>
        <p:spPr>
          <a:xfrm>
            <a:off x="3093674" y="799344"/>
            <a:ext cx="182228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err="1">
                <a:latin typeface="Arial" pitchFamily="34" charset="0"/>
              </a:rPr>
              <a:t>Obfuscated</a:t>
            </a:r>
            <a:r>
              <a:rPr lang="de-DE" dirty="0">
                <a:latin typeface="Arial" pitchFamily="34" charset="0"/>
              </a:rPr>
              <a:t> Public Text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E40C677-9AA1-F7A9-5FB3-C3D1C0E94D1A}"/>
              </a:ext>
            </a:extLst>
          </p:cNvPr>
          <p:cNvSpPr txBox="1"/>
          <p:nvPr/>
        </p:nvSpPr>
        <p:spPr>
          <a:xfrm>
            <a:off x="1369246" y="2353506"/>
            <a:ext cx="141136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err="1">
                <a:latin typeface="Arial" pitchFamily="34" charset="0"/>
              </a:rPr>
              <a:t>Generated</a:t>
            </a:r>
            <a:r>
              <a:rPr lang="de-DE" dirty="0">
                <a:latin typeface="Arial" pitchFamily="34" charset="0"/>
              </a:rPr>
              <a:t> Text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9DBDBA1-266C-15EC-6A30-D04544615352}"/>
              </a:ext>
            </a:extLst>
          </p:cNvPr>
          <p:cNvSpPr txBox="1"/>
          <p:nvPr/>
        </p:nvSpPr>
        <p:spPr>
          <a:xfrm>
            <a:off x="3361704" y="2372118"/>
            <a:ext cx="135155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err="1">
                <a:latin typeface="Arial" pitchFamily="34" charset="0"/>
              </a:rPr>
              <a:t>Obfuscated</a:t>
            </a:r>
            <a:r>
              <a:rPr lang="de-DE" dirty="0">
                <a:latin typeface="Arial" pitchFamily="34" charset="0"/>
              </a:rPr>
              <a:t> Text</a:t>
            </a:r>
            <a:endParaRPr lang="en-GB" dirty="0">
              <a:latin typeface="Arial" pitchFamily="34" charset="0"/>
            </a:endParaRP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FE84540D-2B8D-459C-3217-5E389AC404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90711" y="4463057"/>
            <a:ext cx="478507" cy="478507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8C4637C6-AE08-103A-D215-0B393A2E71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85109" y="3008903"/>
            <a:ext cx="490336" cy="490336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597F01D1-A68F-3A39-2580-EBEBBB20A4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1301" y="5646111"/>
            <a:ext cx="720725" cy="720725"/>
          </a:xfrm>
          <a:prstGeom prst="rect">
            <a:avLst/>
          </a:prstGeom>
        </p:spPr>
      </p:pic>
      <p:cxnSp>
        <p:nvCxnSpPr>
          <p:cNvPr id="118" name="Gerade Verbindung mit Pfeil 43">
            <a:extLst>
              <a:ext uri="{FF2B5EF4-FFF2-40B4-BE49-F238E27FC236}">
                <a16:creationId xmlns:a16="http://schemas.microsoft.com/office/drawing/2014/main" id="{8FF416BB-0F09-136B-4D0A-619A4F862B46}"/>
              </a:ext>
            </a:extLst>
          </p:cNvPr>
          <p:cNvCxnSpPr>
            <a:cxnSpLocks/>
            <a:stCxn id="124" idx="1"/>
            <a:endCxn id="117" idx="3"/>
          </p:cNvCxnSpPr>
          <p:nvPr/>
        </p:nvCxnSpPr>
        <p:spPr bwMode="auto">
          <a:xfrm flipH="1">
            <a:off x="3432026" y="6006474"/>
            <a:ext cx="360285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9" name="Gerade Verbindung mit Pfeil 43">
            <a:extLst>
              <a:ext uri="{FF2B5EF4-FFF2-40B4-BE49-F238E27FC236}">
                <a16:creationId xmlns:a16="http://schemas.microsoft.com/office/drawing/2014/main" id="{F4A39E03-FF50-EF26-B764-7BCB69792731}"/>
              </a:ext>
            </a:extLst>
          </p:cNvPr>
          <p:cNvCxnSpPr>
            <a:cxnSpLocks/>
            <a:stCxn id="117" idx="1"/>
            <a:endCxn id="125" idx="3"/>
          </p:cNvCxnSpPr>
          <p:nvPr/>
        </p:nvCxnSpPr>
        <p:spPr bwMode="auto">
          <a:xfrm flipH="1" flipV="1">
            <a:off x="2389237" y="6006473"/>
            <a:ext cx="322064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82A0565-090D-0D52-D82F-2AEED7FD672C}"/>
              </a:ext>
            </a:extLst>
          </p:cNvPr>
          <p:cNvSpPr/>
          <p:nvPr/>
        </p:nvSpPr>
        <p:spPr>
          <a:xfrm>
            <a:off x="3792311" y="5801753"/>
            <a:ext cx="409441" cy="409441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25" name="Picture 124">
            <a:extLst>
              <a:ext uri="{FF2B5EF4-FFF2-40B4-BE49-F238E27FC236}">
                <a16:creationId xmlns:a16="http://schemas.microsoft.com/office/drawing/2014/main" id="{63F16AAB-908E-6D78-B713-CA2E33FB9B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79796" y="5801752"/>
            <a:ext cx="409441" cy="409441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E804C32B-7352-163B-2155-F2605A4A743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0406" y="3427143"/>
            <a:ext cx="213924" cy="213924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C5EA6B0C-F27A-24C0-CD40-1216318210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0406" y="3615355"/>
            <a:ext cx="213924" cy="213924"/>
          </a:xfrm>
          <a:prstGeom prst="rect">
            <a:avLst/>
          </a:prstGeom>
        </p:spPr>
      </p:pic>
      <p:cxnSp>
        <p:nvCxnSpPr>
          <p:cNvPr id="136" name="Connector: Curved 135">
            <a:extLst>
              <a:ext uri="{FF2B5EF4-FFF2-40B4-BE49-F238E27FC236}">
                <a16:creationId xmlns:a16="http://schemas.microsoft.com/office/drawing/2014/main" id="{F9BF411D-912C-E0B9-F1C7-009CF880C488}"/>
              </a:ext>
            </a:extLst>
          </p:cNvPr>
          <p:cNvCxnSpPr>
            <a:cxnSpLocks/>
            <a:stCxn id="37" idx="3"/>
            <a:endCxn id="124" idx="3"/>
          </p:cNvCxnSpPr>
          <p:nvPr/>
        </p:nvCxnSpPr>
        <p:spPr bwMode="auto">
          <a:xfrm flipH="1">
            <a:off x="4201752" y="1609086"/>
            <a:ext cx="7786" cy="4397388"/>
          </a:xfrm>
          <a:prstGeom prst="curvedConnector3">
            <a:avLst>
              <a:gd name="adj1" fmla="val -14680182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7" name="Picture 146">
            <a:extLst>
              <a:ext uri="{FF2B5EF4-FFF2-40B4-BE49-F238E27FC236}">
                <a16:creationId xmlns:a16="http://schemas.microsoft.com/office/drawing/2014/main" id="{C988507A-F399-778A-AA98-44EB180BD37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67555" y="2287340"/>
            <a:ext cx="213924" cy="213924"/>
          </a:xfrm>
          <a:prstGeom prst="rect">
            <a:avLst/>
          </a:prstGeom>
        </p:spPr>
      </p:pic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9C7C1F40-ED52-AD84-DCFF-A68D3DA6932A}"/>
              </a:ext>
            </a:extLst>
          </p:cNvPr>
          <p:cNvCxnSpPr>
            <a:cxnSpLocks/>
            <a:stCxn id="147" idx="2"/>
            <a:endCxn id="101" idx="0"/>
          </p:cNvCxnSpPr>
          <p:nvPr/>
        </p:nvCxnSpPr>
        <p:spPr bwMode="auto">
          <a:xfrm>
            <a:off x="3074517" y="2501264"/>
            <a:ext cx="5831" cy="4403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43456BE5-7490-E5F3-CF7F-913195907DCF}"/>
              </a:ext>
            </a:extLst>
          </p:cNvPr>
          <p:cNvSpPr txBox="1"/>
          <p:nvPr/>
        </p:nvSpPr>
        <p:spPr>
          <a:xfrm>
            <a:off x="1888116" y="4034744"/>
            <a:ext cx="248446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Train </a:t>
            </a:r>
            <a:r>
              <a:rPr lang="de-DE" dirty="0" err="1">
                <a:latin typeface="Arial" pitchFamily="34" charset="0"/>
              </a:rPr>
              <a:t>Adversary</a:t>
            </a:r>
            <a:r>
              <a:rPr lang="de-DE" dirty="0">
                <a:latin typeface="Arial" pitchFamily="34" charset="0"/>
              </a:rPr>
              <a:t> Model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171E615C-B8AB-9CF7-39B6-BCDB7D97A325}"/>
              </a:ext>
            </a:extLst>
          </p:cNvPr>
          <p:cNvSpPr txBox="1"/>
          <p:nvPr/>
        </p:nvSpPr>
        <p:spPr>
          <a:xfrm>
            <a:off x="2184516" y="6242582"/>
            <a:ext cx="183903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Inference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Attack</a:t>
            </a:r>
            <a:endParaRPr lang="en-GB" dirty="0">
              <a:latin typeface="Arial" pitchFamily="34" charset="0"/>
            </a:endParaRPr>
          </a:p>
        </p:txBody>
      </p: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36F023AA-F1A7-2A31-21D0-5F7F17D217D3}"/>
              </a:ext>
            </a:extLst>
          </p:cNvPr>
          <p:cNvCxnSpPr>
            <a:cxnSpLocks/>
            <a:stCxn id="13" idx="2"/>
            <a:endCxn id="170" idx="0"/>
          </p:cNvCxnSpPr>
          <p:nvPr/>
        </p:nvCxnSpPr>
        <p:spPr bwMode="auto">
          <a:xfrm flipH="1">
            <a:off x="3067978" y="5062674"/>
            <a:ext cx="3686" cy="1665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0" name="Picture 169">
            <a:extLst>
              <a:ext uri="{FF2B5EF4-FFF2-40B4-BE49-F238E27FC236}">
                <a16:creationId xmlns:a16="http://schemas.microsoft.com/office/drawing/2014/main" id="{7DFAD792-9772-1A4F-284C-E6BF950502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61016" y="5229200"/>
            <a:ext cx="213924" cy="213924"/>
          </a:xfrm>
          <a:prstGeom prst="rect">
            <a:avLst/>
          </a:prstGeom>
        </p:spPr>
      </p:pic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C4E9C292-FFC8-EA8C-3048-D3645E2CC3B8}"/>
              </a:ext>
            </a:extLst>
          </p:cNvPr>
          <p:cNvCxnSpPr>
            <a:cxnSpLocks/>
            <a:stCxn id="170" idx="2"/>
            <a:endCxn id="117" idx="0"/>
          </p:cNvCxnSpPr>
          <p:nvPr/>
        </p:nvCxnSpPr>
        <p:spPr bwMode="auto">
          <a:xfrm>
            <a:off x="3067978" y="5443124"/>
            <a:ext cx="3686" cy="2029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713783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96977-EA4A-CD0B-8B59-BE30915CE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Rouge-N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46B6E2-1048-2E85-0EEE-9209A220C7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b="1" i="0" dirty="0">
                    <a:solidFill>
                      <a:srgbClr val="242424"/>
                    </a:solidFill>
                    <a:effectLst/>
                    <a:latin typeface="+mj-lt"/>
                  </a:rPr>
                  <a:t>ROUGE-N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measures the number of matching </a:t>
                </a:r>
                <a:r>
                  <a:rPr lang="en-GB" b="0" i="0" dirty="0">
                    <a:effectLst/>
                    <a:latin typeface="+mj-lt"/>
                  </a:rPr>
                  <a:t>n-grams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between the model-generated text and a human-produced reference.</a:t>
                </a:r>
              </a:p>
              <a:p>
                <a:endParaRPr lang="en-GB" dirty="0">
                  <a:solidFill>
                    <a:srgbClr val="242424"/>
                  </a:solidFill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𝑅𝑜𝑢𝑔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𝑃𝑟𝑒𝑐𝑖𝑠𝑖𝑜𝑛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can be computed as the ratio of the number of n-grams in </a:t>
                </a:r>
                <a:r>
                  <a:rPr lang="en-GB" b="0" i="1" dirty="0">
                    <a:solidFill>
                      <a:srgbClr val="242424"/>
                    </a:solidFill>
                    <a:effectLst/>
                    <a:latin typeface="+mj-lt"/>
                  </a:rPr>
                  <a:t>generated text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that appear also in </a:t>
                </a:r>
                <a:r>
                  <a:rPr lang="en-GB" b="0" i="1" dirty="0">
                    <a:solidFill>
                      <a:srgbClr val="242424"/>
                    </a:solidFill>
                    <a:effectLst/>
                    <a:latin typeface="+mj-lt"/>
                  </a:rPr>
                  <a:t>original text 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over the number of </a:t>
                </a:r>
                <a:r>
                  <a:rPr lang="en-GB" dirty="0">
                    <a:solidFill>
                      <a:srgbClr val="242424"/>
                    </a:solidFill>
                  </a:rPr>
                  <a:t>n-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grams in </a:t>
                </a:r>
                <a:r>
                  <a:rPr lang="en-GB" i="1" dirty="0">
                    <a:solidFill>
                      <a:srgbClr val="242424"/>
                    </a:solidFill>
                    <a:latin typeface="+mj-lt"/>
                  </a:rPr>
                  <a:t> generated text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.</a:t>
                </a:r>
              </a:p>
              <a:p>
                <a:endParaRPr lang="en-GB" dirty="0">
                  <a:solidFill>
                    <a:srgbClr val="242424"/>
                  </a:solidFill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𝑅𝑜𝑢𝑔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𝑅𝑒𝑐𝑎𝑙𝑙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can be computed as the ratio of the number of </a:t>
                </a:r>
                <a:r>
                  <a:rPr lang="en-GB" dirty="0">
                    <a:solidFill>
                      <a:srgbClr val="242424"/>
                    </a:solidFill>
                  </a:rPr>
                  <a:t>n-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grams in </a:t>
                </a:r>
                <a:r>
                  <a:rPr lang="en-GB" i="1" dirty="0">
                    <a:solidFill>
                      <a:srgbClr val="242424"/>
                    </a:solidFill>
                    <a:latin typeface="+mj-lt"/>
                  </a:rPr>
                  <a:t>original text 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that appear also in </a:t>
                </a:r>
                <a:r>
                  <a:rPr lang="en-GB" i="1" dirty="0">
                    <a:solidFill>
                      <a:srgbClr val="242424"/>
                    </a:solidFill>
                    <a:latin typeface="+mj-lt"/>
                  </a:rPr>
                  <a:t> generated text 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over the number of </a:t>
                </a:r>
                <a:r>
                  <a:rPr lang="en-GB" dirty="0">
                    <a:solidFill>
                      <a:srgbClr val="242424"/>
                    </a:solidFill>
                  </a:rPr>
                  <a:t>n-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grams in </a:t>
                </a:r>
                <a:r>
                  <a:rPr lang="en-GB" i="1" dirty="0">
                    <a:solidFill>
                      <a:srgbClr val="242424"/>
                    </a:solidFill>
                    <a:latin typeface="+mj-lt"/>
                  </a:rPr>
                  <a:t> original text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.</a:t>
                </a:r>
              </a:p>
              <a:p>
                <a:endParaRPr lang="en-GB" dirty="0">
                  <a:solidFill>
                    <a:srgbClr val="242424"/>
                  </a:solidFill>
                  <a:latin typeface="+mj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𝑅𝑜𝑢𝑔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𝑆𝑐𝑜𝑟𝑒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𝑅𝑜𝑢𝑔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𝑅𝑒𝑐𝑎𝑙𝑙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𝑅𝑜𝑢𝑔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𝑃𝑟𝑒𝑐𝑖𝑠𝑖𝑜𝑛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𝑅𝑜𝑢𝑔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𝑅𝑒𝑐𝑎𝑙𝑙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𝑅𝑜𝑢𝑔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𝑃𝑟𝑒𝑐𝑖𝑠𝑖𝑜𝑛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46B6E2-1048-2E85-0EEE-9209A220C7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76" t="-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73CBF-D852-A73D-E90F-171ECD906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F9BDE-50BC-9363-B800-C52DA7D55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B141C-B98B-EC20-570D-858284496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048328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2"/>
    </p:ext>
  </p:extLs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7F1102-08FE-6C82-EA6E-C517B306D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2D802B-3AE4-85F9-FC05-F9A739AF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C94F99-9EE0-47D7-6816-B44AE33B8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54</a:t>
            </a:fld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D375A7-21E4-542C-79E9-42F91B9A3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633" y="885250"/>
            <a:ext cx="6120680" cy="550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92017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Stick to the good sebis traditions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Provide action links at the bottom of the slide to guide the audience to our web pages or publications (see below). (Select the text, press CTRL-K)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Use a file name according to our sebis conventions which helps us and our audience to find the file of your presentation on our web site with Google search:</a:t>
            </a:r>
          </a:p>
          <a:p>
            <a:pPr lvl="2"/>
            <a:r>
              <a:rPr lang="en-US" dirty="0"/>
              <a:t>YYMMDD Author Short Title</a:t>
            </a:r>
          </a:p>
          <a:p>
            <a:pPr lvl="2"/>
            <a:r>
              <a:rPr lang="en-US" dirty="0"/>
              <a:t>Include this string in the footer (</a:t>
            </a:r>
            <a:r>
              <a:rPr lang="en-US" dirty="0" err="1"/>
              <a:t>Einfügen</a:t>
            </a:r>
            <a:r>
              <a:rPr lang="en-US" dirty="0"/>
              <a:t> -&gt; Kopf- und </a:t>
            </a:r>
            <a:r>
              <a:rPr lang="en-US" dirty="0" err="1"/>
              <a:t>Fusszeile</a:t>
            </a:r>
            <a:r>
              <a:rPr lang="en-US" dirty="0"/>
              <a:t> -&gt; </a:t>
            </a:r>
            <a:r>
              <a:rPr lang="en-US" dirty="0" err="1"/>
              <a:t>Fusszeile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The unusual date format simplifies the search for the latest version of a slide in an alphabetical directory listing (Dropbox, Explorer, Tricia, Sky-Drive)</a:t>
            </a:r>
          </a:p>
          <a:p>
            <a:pPr lvl="2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55</a:t>
            </a:fld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32904" y="6351132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For more information visit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3"/>
              </a:rPr>
              <a:t>BEAMS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,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4"/>
              </a:rPr>
              <a:t>EAM Pattern Catalog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and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5"/>
              </a:rPr>
              <a:t>EAM KPI Catalog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(http://wwwmatthes.in.tum.de)</a:t>
            </a:r>
          </a:p>
        </p:txBody>
      </p:sp>
      <p:sp>
        <p:nvSpPr>
          <p:cNvPr id="11" name="Rechteck 10"/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[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6"/>
              </a:rPr>
              <a:t>Ha13g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] </a:t>
            </a:r>
            <a:r>
              <a:rPr lang="en-US" sz="800" i="1" dirty="0" err="1">
                <a:solidFill>
                  <a:srgbClr val="000000"/>
                </a:solidFill>
                <a:latin typeface="Arial"/>
              </a:rPr>
              <a:t>Hauder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, M., Roth, S., Matthes, F.: Current Tool support for Metrics in Enterprise Architecture Management </a:t>
            </a:r>
          </a:p>
        </p:txBody>
      </p:sp>
    </p:spTree>
    <p:extLst>
      <p:ext uri="{BB962C8B-B14F-4D97-AF65-F5344CB8AC3E}">
        <p14:creationId xmlns:p14="http://schemas.microsoft.com/office/powerpoint/2010/main" val="4097628108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the </a:t>
            </a:r>
            <a:r>
              <a:rPr lang="en-US" dirty="0" err="1"/>
              <a:t>sebis</a:t>
            </a:r>
            <a:r>
              <a:rPr lang="en-US" dirty="0"/>
              <a:t> visual language </a:t>
            </a:r>
            <a:br>
              <a:rPr lang="en-US" dirty="0"/>
            </a:br>
            <a:r>
              <a:rPr lang="en-US" dirty="0"/>
              <a:t>(shapes, fonts, colors, sizes)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F6F9-0731-40B4-89E9-684A2C5BBDDF}" type="slidenum">
              <a:rPr lang="de-DE" smtClean="0"/>
              <a:pPr/>
              <a:t>56</a:t>
            </a:fld>
            <a:endParaRPr lang="de-DE" dirty="0"/>
          </a:p>
        </p:txBody>
      </p:sp>
      <p:sp>
        <p:nvSpPr>
          <p:cNvPr id="31" name="Rechteck 30"/>
          <p:cNvSpPr/>
          <p:nvPr/>
        </p:nvSpPr>
        <p:spPr bwMode="auto">
          <a:xfrm>
            <a:off x="1847528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1</a:t>
            </a:r>
          </a:p>
        </p:txBody>
      </p:sp>
      <p:sp>
        <p:nvSpPr>
          <p:cNvPr id="32" name="Rechteck 31"/>
          <p:cNvSpPr/>
          <p:nvPr/>
        </p:nvSpPr>
        <p:spPr bwMode="auto">
          <a:xfrm>
            <a:off x="3039835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2</a:t>
            </a:r>
          </a:p>
        </p:txBody>
      </p:sp>
      <p:sp>
        <p:nvSpPr>
          <p:cNvPr id="33" name="Rechteck 32"/>
          <p:cNvSpPr/>
          <p:nvPr/>
        </p:nvSpPr>
        <p:spPr bwMode="auto">
          <a:xfrm>
            <a:off x="4232142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3</a:t>
            </a:r>
          </a:p>
        </p:txBody>
      </p:sp>
      <p:sp>
        <p:nvSpPr>
          <p:cNvPr id="34" name="Rechteck 33"/>
          <p:cNvSpPr/>
          <p:nvPr/>
        </p:nvSpPr>
        <p:spPr bwMode="auto">
          <a:xfrm>
            <a:off x="5424449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4</a:t>
            </a:r>
          </a:p>
        </p:txBody>
      </p:sp>
      <p:sp>
        <p:nvSpPr>
          <p:cNvPr id="35" name="Rechteck 34"/>
          <p:cNvSpPr/>
          <p:nvPr/>
        </p:nvSpPr>
        <p:spPr bwMode="auto">
          <a:xfrm>
            <a:off x="6616756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5</a:t>
            </a:r>
          </a:p>
        </p:txBody>
      </p:sp>
      <p:sp>
        <p:nvSpPr>
          <p:cNvPr id="36" name="Rechteck 35"/>
          <p:cNvSpPr/>
          <p:nvPr/>
        </p:nvSpPr>
        <p:spPr bwMode="auto">
          <a:xfrm>
            <a:off x="7809063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37" name="Rechteck 36"/>
          <p:cNvSpPr/>
          <p:nvPr/>
        </p:nvSpPr>
        <p:spPr bwMode="auto">
          <a:xfrm>
            <a:off x="9001372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1775521" y="1536973"/>
            <a:ext cx="97975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Default </a:t>
            </a:r>
          </a:p>
          <a:p>
            <a:r>
              <a:rPr lang="en-US" dirty="0"/>
              <a:t>Text</a:t>
            </a:r>
          </a:p>
        </p:txBody>
      </p:sp>
      <p:sp>
        <p:nvSpPr>
          <p:cNvPr id="42" name="Rechteck 41"/>
          <p:cNvSpPr/>
          <p:nvPr/>
        </p:nvSpPr>
        <p:spPr bwMode="auto">
          <a:xfrm>
            <a:off x="3783904" y="1404357"/>
            <a:ext cx="1732367" cy="914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Default Rectangle</a:t>
            </a:r>
          </a:p>
        </p:txBody>
      </p:sp>
      <p:cxnSp>
        <p:nvCxnSpPr>
          <p:cNvPr id="44" name="Gerade Verbindung mit Pfeil 43"/>
          <p:cNvCxnSpPr>
            <a:stCxn id="41" idx="3"/>
            <a:endCxn id="42" idx="1"/>
          </p:cNvCxnSpPr>
          <p:nvPr/>
        </p:nvCxnSpPr>
        <p:spPr bwMode="auto">
          <a:xfrm>
            <a:off x="2755275" y="1860139"/>
            <a:ext cx="1028628" cy="141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2825806" y="1304765"/>
            <a:ext cx="85792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Default </a:t>
            </a:r>
          </a:p>
          <a:p>
            <a:pPr algn="ctr"/>
            <a:r>
              <a:rPr lang="en-US" sz="1200" dirty="0"/>
              <a:t>Line Style</a:t>
            </a:r>
          </a:p>
        </p:txBody>
      </p:sp>
      <p:sp>
        <p:nvSpPr>
          <p:cNvPr id="46" name="Eingekerbter Richtungspfeil 45"/>
          <p:cNvSpPr/>
          <p:nvPr/>
        </p:nvSpPr>
        <p:spPr bwMode="auto">
          <a:xfrm>
            <a:off x="3815224" y="2559695"/>
            <a:ext cx="1704713" cy="672664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Process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7536161" y="1979548"/>
            <a:ext cx="67197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User</a:t>
            </a:r>
          </a:p>
        </p:txBody>
      </p:sp>
      <p:sp>
        <p:nvSpPr>
          <p:cNvPr id="59" name="Abgerundetes Rechteck 58"/>
          <p:cNvSpPr/>
          <p:nvPr/>
        </p:nvSpPr>
        <p:spPr bwMode="auto">
          <a:xfrm>
            <a:off x="5567349" y="1404357"/>
            <a:ext cx="1811847" cy="914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Default</a:t>
            </a:r>
          </a:p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Rounded R.</a:t>
            </a:r>
          </a:p>
        </p:txBody>
      </p:sp>
      <p:sp>
        <p:nvSpPr>
          <p:cNvPr id="67" name="Pfeil nach rechts 66"/>
          <p:cNvSpPr/>
          <p:nvPr/>
        </p:nvSpPr>
        <p:spPr bwMode="auto">
          <a:xfrm>
            <a:off x="5663952" y="2351125"/>
            <a:ext cx="1745652" cy="98402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Arrow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8411600" y="1979548"/>
            <a:ext cx="73609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Store</a:t>
            </a:r>
          </a:p>
        </p:txBody>
      </p:sp>
      <p:sp>
        <p:nvSpPr>
          <p:cNvPr id="79" name="Rechteckige Legende 78"/>
          <p:cNvSpPr/>
          <p:nvPr/>
        </p:nvSpPr>
        <p:spPr bwMode="auto">
          <a:xfrm>
            <a:off x="9001372" y="3554814"/>
            <a:ext cx="1080120" cy="630271"/>
          </a:xfrm>
          <a:prstGeom prst="wedgeRectCallout">
            <a:avLst>
              <a:gd name="adj1" fmla="val -20833"/>
              <a:gd name="adj2" fmla="val 8047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Explanation</a:t>
            </a:r>
          </a:p>
        </p:txBody>
      </p:sp>
      <p:sp>
        <p:nvSpPr>
          <p:cNvPr id="80" name="Rechteck 79"/>
          <p:cNvSpPr/>
          <p:nvPr/>
        </p:nvSpPr>
        <p:spPr bwMode="auto">
          <a:xfrm>
            <a:off x="1847528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1</a:t>
            </a:r>
          </a:p>
        </p:txBody>
      </p:sp>
      <p:sp>
        <p:nvSpPr>
          <p:cNvPr id="81" name="Rechteck 80"/>
          <p:cNvSpPr/>
          <p:nvPr/>
        </p:nvSpPr>
        <p:spPr bwMode="auto">
          <a:xfrm>
            <a:off x="3039835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2</a:t>
            </a:r>
          </a:p>
        </p:txBody>
      </p:sp>
      <p:sp>
        <p:nvSpPr>
          <p:cNvPr id="82" name="Rechteck 81"/>
          <p:cNvSpPr/>
          <p:nvPr/>
        </p:nvSpPr>
        <p:spPr bwMode="auto">
          <a:xfrm>
            <a:off x="4232142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>
                <a:solidFill>
                  <a:schemeClr val="bg1"/>
                </a:solidFill>
                <a:cs typeface="Arial" pitchFamily="34" charset="0"/>
              </a:rPr>
            </a:br>
            <a:r>
              <a:rPr lang="en-US">
                <a:solidFill>
                  <a:schemeClr val="bg1"/>
                </a:solidFill>
                <a:cs typeface="Arial" pitchFamily="34" charset="0"/>
              </a:rPr>
              <a:t>Form 3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3" name="Rechteck 82"/>
          <p:cNvSpPr/>
          <p:nvPr/>
        </p:nvSpPr>
        <p:spPr bwMode="auto">
          <a:xfrm>
            <a:off x="5424449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4</a:t>
            </a:r>
          </a:p>
        </p:txBody>
      </p:sp>
      <p:sp>
        <p:nvSpPr>
          <p:cNvPr id="84" name="Rechteck 83"/>
          <p:cNvSpPr/>
          <p:nvPr/>
        </p:nvSpPr>
        <p:spPr bwMode="auto">
          <a:xfrm>
            <a:off x="6616756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5</a:t>
            </a:r>
          </a:p>
        </p:txBody>
      </p:sp>
      <p:sp>
        <p:nvSpPr>
          <p:cNvPr id="85" name="Rechteck 84"/>
          <p:cNvSpPr/>
          <p:nvPr/>
        </p:nvSpPr>
        <p:spPr bwMode="auto">
          <a:xfrm>
            <a:off x="7809063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86" name="Rechteck 85"/>
          <p:cNvSpPr/>
          <p:nvPr/>
        </p:nvSpPr>
        <p:spPr bwMode="auto">
          <a:xfrm>
            <a:off x="9001372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87" name="Würfel 86"/>
          <p:cNvSpPr/>
          <p:nvPr/>
        </p:nvSpPr>
        <p:spPr bwMode="auto">
          <a:xfrm>
            <a:off x="7576635" y="2544291"/>
            <a:ext cx="1635522" cy="688068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Box</a:t>
            </a:r>
          </a:p>
        </p:txBody>
      </p:sp>
      <p:sp>
        <p:nvSpPr>
          <p:cNvPr id="88" name="Gefaltete Ecke 87"/>
          <p:cNvSpPr/>
          <p:nvPr/>
        </p:nvSpPr>
        <p:spPr bwMode="auto">
          <a:xfrm>
            <a:off x="9472868" y="1341198"/>
            <a:ext cx="591193" cy="573342"/>
          </a:xfrm>
          <a:prstGeom prst="foldedCorner">
            <a:avLst>
              <a:gd name="adj" fmla="val 26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Text</a:t>
            </a:r>
          </a:p>
        </p:txBody>
      </p:sp>
      <p:sp>
        <p:nvSpPr>
          <p:cNvPr id="89" name="Textfeld 88"/>
          <p:cNvSpPr txBox="1"/>
          <p:nvPr/>
        </p:nvSpPr>
        <p:spPr>
          <a:xfrm>
            <a:off x="9164925" y="1979548"/>
            <a:ext cx="133882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Information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7598156" y="1315616"/>
            <a:ext cx="559873" cy="576064"/>
            <a:chOff x="572022" y="2923566"/>
            <a:chExt cx="659253" cy="707501"/>
          </a:xfrm>
        </p:grpSpPr>
        <p:sp>
          <p:nvSpPr>
            <p:cNvPr id="8" name="Ellipse 7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9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uppieren 61"/>
          <p:cNvGrpSpPr/>
          <p:nvPr/>
        </p:nvGrpSpPr>
        <p:grpSpPr>
          <a:xfrm>
            <a:off x="8500839" y="1500827"/>
            <a:ext cx="559874" cy="391616"/>
            <a:chOff x="6976839" y="1500827"/>
            <a:chExt cx="559874" cy="391616"/>
          </a:xfrm>
        </p:grpSpPr>
        <p:sp>
          <p:nvSpPr>
            <p:cNvPr id="43" name="Ellipse 42"/>
            <p:cNvSpPr/>
            <p:nvPr/>
          </p:nvSpPr>
          <p:spPr bwMode="auto">
            <a:xfrm>
              <a:off x="6976840" y="1766429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Ellipse 39"/>
            <p:cNvSpPr/>
            <p:nvPr/>
          </p:nvSpPr>
          <p:spPr bwMode="auto">
            <a:xfrm>
              <a:off x="6976839" y="1700030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Ellipse 38"/>
            <p:cNvSpPr/>
            <p:nvPr/>
          </p:nvSpPr>
          <p:spPr bwMode="auto">
            <a:xfrm>
              <a:off x="6976840" y="1633629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Ellipse 2"/>
            <p:cNvSpPr/>
            <p:nvPr/>
          </p:nvSpPr>
          <p:spPr bwMode="auto">
            <a:xfrm>
              <a:off x="6976840" y="1567228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Ellipse 44"/>
            <p:cNvSpPr/>
            <p:nvPr/>
          </p:nvSpPr>
          <p:spPr bwMode="auto">
            <a:xfrm>
              <a:off x="6976840" y="1500827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7" name="Ellipse 46"/>
          <p:cNvSpPr/>
          <p:nvPr/>
        </p:nvSpPr>
        <p:spPr bwMode="auto">
          <a:xfrm>
            <a:off x="1800769" y="2565340"/>
            <a:ext cx="1490966" cy="661374"/>
          </a:xfrm>
          <a:custGeom>
            <a:avLst/>
            <a:gdLst/>
            <a:ahLst/>
            <a:cxnLst/>
            <a:rect l="l" t="t" r="r" b="b"/>
            <a:pathLst>
              <a:path w="1490966" h="661374">
                <a:moveTo>
                  <a:pt x="882067" y="0"/>
                </a:moveTo>
                <a:cubicBezTo>
                  <a:pt x="1031495" y="0"/>
                  <a:pt x="1157883" y="94445"/>
                  <a:pt x="1198125" y="224882"/>
                </a:cubicBezTo>
                <a:cubicBezTo>
                  <a:pt x="1213923" y="221952"/>
                  <a:pt x="1230281" y="220426"/>
                  <a:pt x="1247033" y="220426"/>
                </a:cubicBezTo>
                <a:cubicBezTo>
                  <a:pt x="1381753" y="220426"/>
                  <a:pt x="1490966" y="319136"/>
                  <a:pt x="1490966" y="440900"/>
                </a:cubicBezTo>
                <a:cubicBezTo>
                  <a:pt x="1490966" y="555058"/>
                  <a:pt x="1394971" y="648952"/>
                  <a:pt x="1271857" y="659112"/>
                </a:cubicBezTo>
                <a:lnTo>
                  <a:pt x="1271857" y="661374"/>
                </a:lnTo>
                <a:lnTo>
                  <a:pt x="1247033" y="661374"/>
                </a:lnTo>
                <a:lnTo>
                  <a:pt x="207929" y="661374"/>
                </a:lnTo>
                <a:lnTo>
                  <a:pt x="207928" y="661374"/>
                </a:lnTo>
                <a:lnTo>
                  <a:pt x="207928" y="661374"/>
                </a:lnTo>
                <a:cubicBezTo>
                  <a:pt x="93092" y="661374"/>
                  <a:pt x="0" y="562664"/>
                  <a:pt x="0" y="440900"/>
                </a:cubicBezTo>
                <a:cubicBezTo>
                  <a:pt x="0" y="319136"/>
                  <a:pt x="93093" y="220426"/>
                  <a:pt x="207929" y="220426"/>
                </a:cubicBezTo>
                <a:cubicBezTo>
                  <a:pt x="236743" y="220426"/>
                  <a:pt x="264188" y="226641"/>
                  <a:pt x="289112" y="237929"/>
                </a:cubicBezTo>
                <a:cubicBezTo>
                  <a:pt x="320337" y="155718"/>
                  <a:pt x="399125" y="97623"/>
                  <a:pt x="491302" y="97623"/>
                </a:cubicBezTo>
                <a:cubicBezTo>
                  <a:pt x="535615" y="97623"/>
                  <a:pt x="576833" y="111049"/>
                  <a:pt x="608953" y="137475"/>
                </a:cubicBezTo>
                <a:cubicBezTo>
                  <a:pt x="668646" y="54334"/>
                  <a:pt x="768729" y="0"/>
                  <a:pt x="882067" y="0"/>
                </a:cubicBez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Cloud</a:t>
            </a:r>
          </a:p>
        </p:txBody>
      </p:sp>
      <p:sp>
        <p:nvSpPr>
          <p:cNvPr id="12" name="Rechteck 11"/>
          <p:cNvSpPr/>
          <p:nvPr/>
        </p:nvSpPr>
        <p:spPr bwMode="auto">
          <a:xfrm>
            <a:off x="3812379" y="3370374"/>
            <a:ext cx="368390" cy="576064"/>
          </a:xfrm>
          <a:custGeom>
            <a:avLst/>
            <a:gdLst/>
            <a:ahLst/>
            <a:cxnLst/>
            <a:rect l="l" t="t" r="r" b="b"/>
            <a:pathLst>
              <a:path w="576064" h="957943">
                <a:moveTo>
                  <a:pt x="302137" y="829611"/>
                </a:moveTo>
                <a:cubicBezTo>
                  <a:pt x="271157" y="829611"/>
                  <a:pt x="246043" y="853790"/>
                  <a:pt x="246043" y="883617"/>
                </a:cubicBezTo>
                <a:cubicBezTo>
                  <a:pt x="246043" y="913444"/>
                  <a:pt x="271157" y="937623"/>
                  <a:pt x="302137" y="937623"/>
                </a:cubicBezTo>
                <a:cubicBezTo>
                  <a:pt x="333117" y="937623"/>
                  <a:pt x="358231" y="913444"/>
                  <a:pt x="358231" y="883617"/>
                </a:cubicBezTo>
                <a:cubicBezTo>
                  <a:pt x="358231" y="853790"/>
                  <a:pt x="333117" y="829611"/>
                  <a:pt x="302137" y="829611"/>
                </a:cubicBezTo>
                <a:close/>
                <a:moveTo>
                  <a:pt x="144017" y="93847"/>
                </a:moveTo>
                <a:cubicBezTo>
                  <a:pt x="104248" y="93847"/>
                  <a:pt x="72008" y="126087"/>
                  <a:pt x="72008" y="165856"/>
                </a:cubicBezTo>
                <a:lnTo>
                  <a:pt x="72008" y="741918"/>
                </a:lnTo>
                <a:cubicBezTo>
                  <a:pt x="72008" y="781687"/>
                  <a:pt x="104248" y="813927"/>
                  <a:pt x="144017" y="813927"/>
                </a:cubicBezTo>
                <a:lnTo>
                  <a:pt x="432047" y="813927"/>
                </a:lnTo>
                <a:cubicBezTo>
                  <a:pt x="471816" y="813927"/>
                  <a:pt x="504056" y="781687"/>
                  <a:pt x="504056" y="741918"/>
                </a:cubicBezTo>
                <a:lnTo>
                  <a:pt x="504056" y="165856"/>
                </a:lnTo>
                <a:cubicBezTo>
                  <a:pt x="504056" y="126087"/>
                  <a:pt x="471816" y="93847"/>
                  <a:pt x="432047" y="93847"/>
                </a:cubicBezTo>
                <a:close/>
                <a:moveTo>
                  <a:pt x="0" y="0"/>
                </a:moveTo>
                <a:lnTo>
                  <a:pt x="576064" y="0"/>
                </a:lnTo>
                <a:lnTo>
                  <a:pt x="576064" y="957943"/>
                </a:lnTo>
                <a:lnTo>
                  <a:pt x="0" y="957943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4439816" y="3365660"/>
            <a:ext cx="720080" cy="580779"/>
            <a:chOff x="2915816" y="3352339"/>
            <a:chExt cx="720080" cy="580779"/>
          </a:xfrm>
        </p:grpSpPr>
        <p:sp>
          <p:nvSpPr>
            <p:cNvPr id="17" name="Rechteck 16"/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5411502" y="3397401"/>
            <a:ext cx="834105" cy="504057"/>
            <a:chOff x="4211960" y="3352339"/>
            <a:chExt cx="1080120" cy="652726"/>
          </a:xfrm>
        </p:grpSpPr>
        <p:cxnSp>
          <p:nvCxnSpPr>
            <p:cNvPr id="27" name="Gerade Verbindung mit Pfeil 26"/>
            <p:cNvCxnSpPr/>
            <p:nvPr/>
          </p:nvCxnSpPr>
          <p:spPr bwMode="auto">
            <a:xfrm flipV="1">
              <a:off x="4211960" y="3352339"/>
              <a:ext cx="0" cy="652726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Gerade Verbindung mit Pfeil 64"/>
            <p:cNvCxnSpPr/>
            <p:nvPr/>
          </p:nvCxnSpPr>
          <p:spPr bwMode="auto">
            <a:xfrm>
              <a:off x="4211960" y="4005064"/>
              <a:ext cx="1080120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Freihandform 37"/>
            <p:cNvSpPr/>
            <p:nvPr/>
          </p:nvSpPr>
          <p:spPr bwMode="auto">
            <a:xfrm>
              <a:off x="4213860" y="3429000"/>
              <a:ext cx="878896" cy="400892"/>
            </a:xfrm>
            <a:custGeom>
              <a:avLst/>
              <a:gdLst>
                <a:gd name="connsiteX0" fmla="*/ 0 w 735330"/>
                <a:gd name="connsiteY0" fmla="*/ 396240 h 396240"/>
                <a:gd name="connsiteX1" fmla="*/ 163830 w 735330"/>
                <a:gd name="connsiteY1" fmla="*/ 257175 h 396240"/>
                <a:gd name="connsiteX2" fmla="*/ 331470 w 735330"/>
                <a:gd name="connsiteY2" fmla="*/ 346710 h 396240"/>
                <a:gd name="connsiteX3" fmla="*/ 735330 w 735330"/>
                <a:gd name="connsiteY3" fmla="*/ 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330" h="396240">
                  <a:moveTo>
                    <a:pt x="0" y="396240"/>
                  </a:moveTo>
                  <a:cubicBezTo>
                    <a:pt x="54292" y="330835"/>
                    <a:pt x="108585" y="265430"/>
                    <a:pt x="163830" y="257175"/>
                  </a:cubicBezTo>
                  <a:cubicBezTo>
                    <a:pt x="219075" y="248920"/>
                    <a:pt x="236220" y="389573"/>
                    <a:pt x="331470" y="346710"/>
                  </a:cubicBezTo>
                  <a:cubicBezTo>
                    <a:pt x="426720" y="303847"/>
                    <a:pt x="581025" y="151923"/>
                    <a:pt x="735330" y="0"/>
                  </a:cubicBezTo>
                </a:path>
              </a:pathLst>
            </a:custGeom>
            <a:noFill/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8" name="Gruppieren 57"/>
          <p:cNvGrpSpPr/>
          <p:nvPr/>
        </p:nvGrpSpPr>
        <p:grpSpPr>
          <a:xfrm>
            <a:off x="6384033" y="3450131"/>
            <a:ext cx="398427" cy="400216"/>
            <a:chOff x="4860032" y="3351277"/>
            <a:chExt cx="547489" cy="549947"/>
          </a:xfrm>
        </p:grpSpPr>
        <p:sp>
          <p:nvSpPr>
            <p:cNvPr id="57" name="Kreis 56"/>
            <p:cNvSpPr/>
            <p:nvPr/>
          </p:nvSpPr>
          <p:spPr bwMode="auto">
            <a:xfrm>
              <a:off x="4860032" y="3397106"/>
              <a:ext cx="504056" cy="504118"/>
            </a:xfrm>
            <a:prstGeom prst="pi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Kreis 73"/>
            <p:cNvSpPr/>
            <p:nvPr/>
          </p:nvSpPr>
          <p:spPr bwMode="auto">
            <a:xfrm>
              <a:off x="4903465" y="3351277"/>
              <a:ext cx="504056" cy="504118"/>
            </a:xfrm>
            <a:prstGeom prst="pie">
              <a:avLst>
                <a:gd name="adj1" fmla="val 16192115"/>
                <a:gd name="adj2" fmla="val 49103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1" name="Gruppieren 60"/>
          <p:cNvGrpSpPr/>
          <p:nvPr/>
        </p:nvGrpSpPr>
        <p:grpSpPr>
          <a:xfrm>
            <a:off x="7038618" y="3419392"/>
            <a:ext cx="432048" cy="508148"/>
            <a:chOff x="8373295" y="1322926"/>
            <a:chExt cx="591193" cy="573342"/>
          </a:xfrm>
        </p:grpSpPr>
        <p:sp>
          <p:nvSpPr>
            <p:cNvPr id="77" name="Gefaltete Ecke 76"/>
            <p:cNvSpPr/>
            <p:nvPr/>
          </p:nvSpPr>
          <p:spPr bwMode="auto">
            <a:xfrm>
              <a:off x="8373295" y="1322926"/>
              <a:ext cx="591193" cy="573342"/>
            </a:xfrm>
            <a:prstGeom prst="foldedCorner">
              <a:avLst>
                <a:gd name="adj" fmla="val 26500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sz="11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0" name="Eine Ecke des Rechtecks abrunden 59"/>
            <p:cNvSpPr/>
            <p:nvPr/>
          </p:nvSpPr>
          <p:spPr bwMode="auto">
            <a:xfrm>
              <a:off x="8445303" y="1412776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Eine Ecke des Rechtecks abrunden 89"/>
            <p:cNvSpPr/>
            <p:nvPr/>
          </p:nvSpPr>
          <p:spPr bwMode="auto">
            <a:xfrm>
              <a:off x="8589319" y="1412776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Eine Ecke des Rechtecks abrunden 90"/>
            <p:cNvSpPr/>
            <p:nvPr/>
          </p:nvSpPr>
          <p:spPr bwMode="auto">
            <a:xfrm>
              <a:off x="8733335" y="1412776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Eine Ecke des Rechtecks abrunden 91"/>
            <p:cNvSpPr/>
            <p:nvPr/>
          </p:nvSpPr>
          <p:spPr bwMode="auto">
            <a:xfrm>
              <a:off x="8447097" y="1504554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Eine Ecke des Rechtecks abrunden 92"/>
            <p:cNvSpPr/>
            <p:nvPr/>
          </p:nvSpPr>
          <p:spPr bwMode="auto">
            <a:xfrm>
              <a:off x="8591113" y="1504554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Eine Ecke des Rechtecks abrunden 93"/>
            <p:cNvSpPr/>
            <p:nvPr/>
          </p:nvSpPr>
          <p:spPr bwMode="auto">
            <a:xfrm>
              <a:off x="8731430" y="1504554"/>
              <a:ext cx="147715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Eine Ecke des Rechtecks abrunden 94"/>
            <p:cNvSpPr/>
            <p:nvPr/>
          </p:nvSpPr>
          <p:spPr bwMode="auto">
            <a:xfrm>
              <a:off x="8447097" y="1593707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Eine Ecke des Rechtecks abrunden 95"/>
            <p:cNvSpPr/>
            <p:nvPr/>
          </p:nvSpPr>
          <p:spPr bwMode="auto">
            <a:xfrm>
              <a:off x="8591113" y="1593707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Eine Ecke des Rechtecks abrunden 96"/>
            <p:cNvSpPr/>
            <p:nvPr/>
          </p:nvSpPr>
          <p:spPr bwMode="auto">
            <a:xfrm>
              <a:off x="8731430" y="1593707"/>
              <a:ext cx="147715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70242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1530" y="1916832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Results &amp; Main Findings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Limitations &amp; Future Work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194473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164E54-41BE-70F1-AC90-19883AC66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016DF-3D82-7CAA-9423-DD9ADC1C0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ACD1D-CAAF-850F-747E-E48D24338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967A4-43E2-AB6A-8ACB-3E6CAF9C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840536" y="1096941"/>
            <a:ext cx="10080000" cy="10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dirty="0"/>
              <a:t>What prerequisites must be satisfied in order for an attacker to infer original plaintext from privatized, obfuscated text outputs?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824639" y="2421244"/>
            <a:ext cx="10080000" cy="10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dirty="0"/>
              <a:t>What specific training methodologies and architectural features are essential for a model to possess the capability to be able to retrieve the original plaintext?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840536" y="3832239"/>
            <a:ext cx="10080000" cy="10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1" algn="ctr"/>
            <a:r>
              <a:rPr lang="en-GB" dirty="0"/>
              <a:t>What are the suitable metrics to assess how well these models work in terms of recovering the original plaintext?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813801" y="5243234"/>
            <a:ext cx="10080000" cy="10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GB" dirty="0"/>
              <a:t>How can a benchmark be devised to evaluate and compare the resilience of alternative models trained with word-level differential privacy for privatizing textual inputs against an attacker's attempts to infer the original inputs?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8940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1530" y="2636912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Results &amp; Main Findings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Limitations &amp; Future Work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240617 Furkan Yilmaz MT Final: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015596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B18D4-45DE-D097-FC3A-6A6573177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MV &amp; TG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2EAF720-FAFE-6440-F0E8-F16AE81607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53603"/>
              </p:ext>
            </p:extLst>
          </p:nvPr>
        </p:nvGraphicFramePr>
        <p:xfrm>
          <a:off x="334434" y="981076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951CC-6A46-FC4D-BCFD-B1F75F806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E23CB-BAC3-4EA9-6568-306FA188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z="700"/>
              <a:t>240617 Furkan Yilmaz MT Final: Assessing the Resilience of Word-Level Differential Privacy Mechanisms: An Adversarial Approach</a:t>
            </a:r>
            <a:endParaRPr lang="de-DE" sz="7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CD44D-2C90-C12E-AE13-79936197C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16" name="Eingekerbter Richtungspfeil 45">
            <a:extLst>
              <a:ext uri="{FF2B5EF4-FFF2-40B4-BE49-F238E27FC236}">
                <a16:creationId xmlns:a16="http://schemas.microsoft.com/office/drawing/2014/main" id="{93C40A44-1ED1-2617-CDE9-C9325FC55BA6}"/>
              </a:ext>
            </a:extLst>
          </p:cNvPr>
          <p:cNvSpPr/>
          <p:nvPr/>
        </p:nvSpPr>
        <p:spPr bwMode="auto">
          <a:xfrm>
            <a:off x="7536160" y="1772816"/>
            <a:ext cx="1257467" cy="677305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DP Mechanism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0B86E7B-842F-F657-7EC1-DA4ECB018C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88193" y="2637446"/>
            <a:ext cx="410300" cy="410300"/>
          </a:xfrm>
          <a:prstGeom prst="rect">
            <a:avLst/>
          </a:prstGeom>
        </p:spPr>
      </p:pic>
      <p:cxnSp>
        <p:nvCxnSpPr>
          <p:cNvPr id="18" name="Gerade Verbindung mit Pfeil 43">
            <a:extLst>
              <a:ext uri="{FF2B5EF4-FFF2-40B4-BE49-F238E27FC236}">
                <a16:creationId xmlns:a16="http://schemas.microsoft.com/office/drawing/2014/main" id="{884061DC-5280-137A-2286-221EB2E0D3F2}"/>
              </a:ext>
            </a:extLst>
          </p:cNvPr>
          <p:cNvCxnSpPr>
            <a:cxnSpLocks/>
            <a:stCxn id="17" idx="0"/>
            <a:endCxn id="16" idx="2"/>
          </p:cNvCxnSpPr>
          <p:nvPr/>
        </p:nvCxnSpPr>
        <p:spPr bwMode="auto">
          <a:xfrm flipV="1">
            <a:off x="8093343" y="2450121"/>
            <a:ext cx="0" cy="1873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Eingekerbter Richtungspfeil 45">
            <a:extLst>
              <a:ext uri="{FF2B5EF4-FFF2-40B4-BE49-F238E27FC236}">
                <a16:creationId xmlns:a16="http://schemas.microsoft.com/office/drawing/2014/main" id="{E150F575-53A8-77D0-C61B-75D11DE64D1F}"/>
              </a:ext>
            </a:extLst>
          </p:cNvPr>
          <p:cNvSpPr/>
          <p:nvPr/>
        </p:nvSpPr>
        <p:spPr bwMode="auto">
          <a:xfrm>
            <a:off x="8795114" y="1771015"/>
            <a:ext cx="1190805" cy="677304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dirty="0"/>
              <a:t>Sentence 2</a:t>
            </a:r>
          </a:p>
        </p:txBody>
      </p:sp>
      <p:sp>
        <p:nvSpPr>
          <p:cNvPr id="20" name="Eingekerbter Richtungspfeil 45">
            <a:extLst>
              <a:ext uri="{FF2B5EF4-FFF2-40B4-BE49-F238E27FC236}">
                <a16:creationId xmlns:a16="http://schemas.microsoft.com/office/drawing/2014/main" id="{F6E00152-DAE9-7C2F-32EF-75FA1BA5AEF7}"/>
              </a:ext>
            </a:extLst>
          </p:cNvPr>
          <p:cNvSpPr/>
          <p:nvPr/>
        </p:nvSpPr>
        <p:spPr bwMode="auto">
          <a:xfrm>
            <a:off x="6278693" y="1772816"/>
            <a:ext cx="1257467" cy="673702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i="0" u="none" strike="noStrike" dirty="0">
                <a:solidFill>
                  <a:srgbClr val="000000"/>
                </a:solidFill>
                <a:effectLst/>
              </a:rPr>
              <a:t>Sentence 1</a:t>
            </a:r>
            <a:endParaRPr lang="en-GB" sz="1000" dirty="0">
              <a:latin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8CA02D-479F-5E84-0526-FA815EAD9321}"/>
              </a:ext>
            </a:extLst>
          </p:cNvPr>
          <p:cNvSpPr txBox="1"/>
          <p:nvPr/>
        </p:nvSpPr>
        <p:spPr>
          <a:xfrm>
            <a:off x="7578618" y="3018298"/>
            <a:ext cx="1029449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00" dirty="0">
                <a:latin typeface="Arial" pitchFamily="34" charset="0"/>
              </a:rPr>
              <a:t>Random Noise</a:t>
            </a:r>
            <a:endParaRPr lang="en-GB" sz="10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4531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722822-7E1C-8E4A-90AA-19C61F8F5C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E749072-0AE8-5243-B026-07095A2EA7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B617E1E-017C-9A4D-954C-B6CDE5856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3F3445F-49DA-044A-8CA9-F9DB817CC5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6B9EEC-754B-FC41-95EC-6896F49EF2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A27A84-23D5-404B-8970-18493FE42D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14D4FB6-DEE1-E34F-AD73-531A273B5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2693AB7-A64A-CA48-8324-E46F1CC7E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lvlOne"/>
        </p:bldSub>
      </p:bldGraphic>
      <p:bldP spid="16" grpId="0" animBg="1"/>
      <p:bldP spid="19" grpId="0" animBg="1"/>
      <p:bldP spid="20" grpId="0" animBg="1"/>
      <p:bldP spid="21" grpId="0"/>
    </p:bld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6FEE22EF-CE78-4652-AF62-532A236F1ECD}" vid="{E8268B09-2135-444D-9711-C6D24C3A78C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221117 Matthes Sebis Slide Template</Template>
  <TotalTime>3511</TotalTime>
  <Words>5783</Words>
  <Application>Microsoft Macintosh PowerPoint</Application>
  <PresentationFormat>Widescreen</PresentationFormat>
  <Paragraphs>1266</Paragraphs>
  <Slides>56</Slides>
  <Notes>34</Notes>
  <HiddenSlides>16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4" baseType="lpstr">
      <vt:lpstr>Arial Unicode MS</vt:lpstr>
      <vt:lpstr>Arial</vt:lpstr>
      <vt:lpstr>Cambria Math</vt:lpstr>
      <vt:lpstr>Helvetica Neue</vt:lpstr>
      <vt:lpstr>Times New Roman</vt:lpstr>
      <vt:lpstr>TUM Neue Helvetica 75 Bold</vt:lpstr>
      <vt:lpstr>Wingdings</vt:lpstr>
      <vt:lpstr>Slides sebis 2013 2</vt:lpstr>
      <vt:lpstr>Assessing the Resilience of Word-Level Differential Privacy Mechanisms: An Adversarial Approach</vt:lpstr>
      <vt:lpstr>Outline</vt:lpstr>
      <vt:lpstr>Motivation</vt:lpstr>
      <vt:lpstr>Motivation</vt:lpstr>
      <vt:lpstr>Motivation</vt:lpstr>
      <vt:lpstr>Outline</vt:lpstr>
      <vt:lpstr>Research Questions</vt:lpstr>
      <vt:lpstr>Outline</vt:lpstr>
      <vt:lpstr>Introduction MV &amp; TG</vt:lpstr>
      <vt:lpstr>Methodology – An Overview</vt:lpstr>
      <vt:lpstr>Methodology – Attacker Personas</vt:lpstr>
      <vt:lpstr>Methodology – Model Train Phase: Dataset Creation</vt:lpstr>
      <vt:lpstr>Methodology – Model Train Phase: Adversary Model Training</vt:lpstr>
      <vt:lpstr>Evaluation Phase – Metrics</vt:lpstr>
      <vt:lpstr>Evaluation Phase – The Benchmark</vt:lpstr>
      <vt:lpstr>Methodology – Evaluation Phase: General Test</vt:lpstr>
      <vt:lpstr>Methodology – Evaluation Phase: Epsilon Test</vt:lpstr>
      <vt:lpstr>Methodology – Evaluation Phase: Deobfuscation Test</vt:lpstr>
      <vt:lpstr>Outline</vt:lpstr>
      <vt:lpstr>Deobfuscation Example</vt:lpstr>
      <vt:lpstr>Deobfuscation Example</vt:lpstr>
      <vt:lpstr>Main Findings</vt:lpstr>
      <vt:lpstr>Main Finding 1: Knowing DP Mechanism is Important</vt:lpstr>
      <vt:lpstr>Main Finding 1: Knowing DP Mechanism is Important</vt:lpstr>
      <vt:lpstr>Main Findings</vt:lpstr>
      <vt:lpstr>Main Finding 2: The Significance of Training &amp; Test Set Similarity</vt:lpstr>
      <vt:lpstr>Main Finding 2: The Significance of Training &amp; Test Set Similarity</vt:lpstr>
      <vt:lpstr>Main Findings</vt:lpstr>
      <vt:lpstr>Main Finding 3: Epsilon Knowledge is Negligible for Adversaries</vt:lpstr>
      <vt:lpstr>Main Finding 3: Epsilon Knowledge is Negligible for Adversaries</vt:lpstr>
      <vt:lpstr>Main Findings</vt:lpstr>
      <vt:lpstr>Main Finding 4: The Importance Lies in Obfuscation Percentage, Not Location</vt:lpstr>
      <vt:lpstr>Main Finding 4: The Importance Lies in Obfuscation Percentage, Not Location</vt:lpstr>
      <vt:lpstr>Main Findings</vt:lpstr>
      <vt:lpstr>Main Finding 5: Absence of Error Accumulation in Text Generation Models</vt:lpstr>
      <vt:lpstr>Main Finding 5: Absence of Error Accumulation in Text Generation Models</vt:lpstr>
      <vt:lpstr>Research Questions</vt:lpstr>
      <vt:lpstr>Outline</vt:lpstr>
      <vt:lpstr>Limitations &amp; Future Work</vt:lpstr>
      <vt:lpstr>PowerPoint Presentation</vt:lpstr>
      <vt:lpstr>Main Finding 1: Knowing DP Mechanism is Important</vt:lpstr>
      <vt:lpstr>Main Finding 1: Knowing DP Mechanism is Important</vt:lpstr>
      <vt:lpstr>Main Finding 2: The Significance of Training &amp; Test Set Similarity</vt:lpstr>
      <vt:lpstr>Main Finding 2: The Significance of Training &amp; Test Set Similarity</vt:lpstr>
      <vt:lpstr>Main Finding 3: Epsilon Knowledge is Negligible for Adversaries</vt:lpstr>
      <vt:lpstr>Main Finding 3: Epsilon Knowledge is Negligible for Adversaries</vt:lpstr>
      <vt:lpstr>Main Finding 4: The Importance Lies in Obfuscation Percentage, Not Location</vt:lpstr>
      <vt:lpstr>Main Finding 4: The Importance Lies in Obfuscation Percentage, Not Location</vt:lpstr>
      <vt:lpstr>Main Finding 5: Absence of Error Accumulation in Text Generation Models</vt:lpstr>
      <vt:lpstr>Main Finding 5: Absence of Error Accumulation in Text Generation Models</vt:lpstr>
      <vt:lpstr>Methodology – Model Train Phase</vt:lpstr>
      <vt:lpstr>Methodology – Model Train Phase</vt:lpstr>
      <vt:lpstr>Rouge-N</vt:lpstr>
      <vt:lpstr>PowerPoint Presentation</vt:lpstr>
      <vt:lpstr>Stick to the good sebis traditions</vt:lpstr>
      <vt:lpstr>Use the sebis visual language  (shapes, fonts, colors, sizes)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Furkan Yılmaz</dc:creator>
  <dc:description>Copyright sebis</dc:description>
  <cp:lastModifiedBy>Furkan Yılmaz</cp:lastModifiedBy>
  <cp:revision>181</cp:revision>
  <dcterms:created xsi:type="dcterms:W3CDTF">2023-11-25T19:25:00Z</dcterms:created>
  <dcterms:modified xsi:type="dcterms:W3CDTF">2024-06-17T08:08:31Z</dcterms:modified>
</cp:coreProperties>
</file>